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23" r:id="rId2"/>
    <p:sldId id="324" r:id="rId3"/>
    <p:sldId id="325" r:id="rId4"/>
    <p:sldId id="277" r:id="rId5"/>
    <p:sldId id="278" r:id="rId6"/>
    <p:sldId id="326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327" r:id="rId17"/>
    <p:sldId id="290" r:id="rId18"/>
    <p:sldId id="291" r:id="rId19"/>
    <p:sldId id="292" r:id="rId20"/>
    <p:sldId id="293" r:id="rId21"/>
    <p:sldId id="294" r:id="rId22"/>
    <p:sldId id="328" r:id="rId23"/>
    <p:sldId id="296" r:id="rId24"/>
    <p:sldId id="329" r:id="rId25"/>
    <p:sldId id="330" r:id="rId26"/>
    <p:sldId id="299" r:id="rId27"/>
    <p:sldId id="300" r:id="rId28"/>
    <p:sldId id="301" r:id="rId29"/>
    <p:sldId id="331" r:id="rId30"/>
    <p:sldId id="303" r:id="rId31"/>
    <p:sldId id="304" r:id="rId32"/>
    <p:sldId id="332" r:id="rId33"/>
    <p:sldId id="306" r:id="rId34"/>
    <p:sldId id="307" r:id="rId35"/>
    <p:sldId id="308" r:id="rId36"/>
    <p:sldId id="333" r:id="rId37"/>
    <p:sldId id="310" r:id="rId38"/>
    <p:sldId id="311" r:id="rId39"/>
    <p:sldId id="312" r:id="rId40"/>
    <p:sldId id="313" r:id="rId41"/>
    <p:sldId id="314" r:id="rId42"/>
    <p:sldId id="315" r:id="rId43"/>
    <p:sldId id="334" r:id="rId44"/>
    <p:sldId id="335" r:id="rId45"/>
    <p:sldId id="318" r:id="rId46"/>
    <p:sldId id="319" r:id="rId47"/>
    <p:sldId id="262" r:id="rId48"/>
    <p:sldId id="320" r:id="rId49"/>
    <p:sldId id="266" r:id="rId50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7"/>
  </p:normalViewPr>
  <p:slideViewPr>
    <p:cSldViewPr snapToGrid="0" snapToObjects="1">
      <p:cViewPr varScale="1">
        <p:scale>
          <a:sx n="122" d="100"/>
          <a:sy n="122" d="100"/>
        </p:scale>
        <p:origin x="366" y="102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FF0F8-D80C-4578-8B3D-410032089BAD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C5EE8-9769-4D16-9D2D-E4389105B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5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PBIX</a:t>
            </a:r>
            <a:r>
              <a:rPr lang="en-US" baseline="0" dirty="0" smtClean="0"/>
              <a:t> upload is still limited to 10 GB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 grow over 10 GB setup incremental refresh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Needed PowerShell configuration of dataset on Azure Premium Files (Azure Storage Account)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Limit set by capacity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19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Refresh starts on a “best effort basis”.</a:t>
            </a:r>
          </a:p>
          <a:p>
            <a:r>
              <a:rPr lang="en-US" dirty="0" smtClean="0"/>
              <a:t>Schedule</a:t>
            </a:r>
            <a:r>
              <a:rPr lang="en-US" baseline="0" dirty="0" smtClean="0"/>
              <a:t> is automatically deactivated in case of 4 consecutive failures.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48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38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40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73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42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… &gt; Embed &gt; SP Online </a:t>
            </a:r>
            <a:r>
              <a:rPr lang="en-US" dirty="0" smtClean="0">
                <a:sym typeface="Wingdings" panose="05000000000000000000" pitchFamily="2" charset="2"/>
              </a:rPr>
              <a:t> copy</a:t>
            </a:r>
            <a:r>
              <a:rPr lang="en-US" baseline="0" dirty="0" smtClean="0">
                <a:sym typeface="Wingdings" panose="05000000000000000000" pitchFamily="2" charset="2"/>
              </a:rPr>
              <a:t> the </a:t>
            </a:r>
            <a:r>
              <a:rPr lang="en-US" baseline="0" dirty="0" err="1" smtClean="0">
                <a:sym typeface="Wingdings" panose="05000000000000000000" pitchFamily="2" charset="2"/>
              </a:rPr>
              <a:t>url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Add</a:t>
            </a:r>
            <a:r>
              <a:rPr lang="en-US" baseline="0" dirty="0" smtClean="0"/>
              <a:t> a page in SP with </a:t>
            </a:r>
            <a:r>
              <a:rPr lang="en-US" baseline="0" dirty="0" err="1" smtClean="0"/>
              <a:t>PowerBI</a:t>
            </a:r>
            <a:r>
              <a:rPr lang="en-US" baseline="0" dirty="0" smtClean="0"/>
              <a:t> object and then paste </a:t>
            </a:r>
            <a:r>
              <a:rPr lang="en-US" baseline="0" dirty="0" err="1" smtClean="0"/>
              <a:t>url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Permissions: see the page in SP and to be PBI pro user and report to be shared with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77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 not available: alerts, subscriptions</a:t>
            </a:r>
            <a:r>
              <a:rPr lang="en-US" baseline="0" dirty="0" smtClean="0"/>
              <a:t> and usage metrics</a:t>
            </a:r>
          </a:p>
          <a:p>
            <a:r>
              <a:rPr lang="en-US" baseline="0" dirty="0" smtClean="0"/>
              <a:t>Renders: open report, refresh, click on a column, filter, slice and dice…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37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59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81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Direct Quer</a:t>
            </a:r>
            <a:r>
              <a:rPr lang="en-US" baseline="0" dirty="0" smtClean="0"/>
              <a:t>y should be used when there’s no alternative way because is always slower than </a:t>
            </a:r>
            <a:r>
              <a:rPr lang="en-US" baseline="0" dirty="0" err="1" smtClean="0"/>
              <a:t>VertiPaq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83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73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When</a:t>
            </a:r>
            <a:r>
              <a:rPr lang="en-US" baseline="0" dirty="0" smtClean="0"/>
              <a:t> saved to PBI storage: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They count on license’s storage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Can be accessed just by </a:t>
            </a:r>
            <a:r>
              <a:rPr lang="en-US" dirty="0" err="1" smtClean="0"/>
              <a:t>PowerBI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07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20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05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8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If gateway is needed the user specified in the data source must be Tabular Instance Admin. </a:t>
            </a:r>
          </a:p>
          <a:p>
            <a:r>
              <a:rPr lang="en-US" baseline="0" dirty="0" smtClean="0"/>
              <a:t>- The Live Connection does impersonation configuring also UPN Mapping.</a:t>
            </a:r>
          </a:p>
          <a:p>
            <a:r>
              <a:rPr lang="en-US" baseline="0" dirty="0" smtClean="0"/>
              <a:t>- Report Level Measures if SSAS Tabular or Azure 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5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8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Scheduler</a:t>
            </a:r>
            <a:r>
              <a:rPr lang="en-US" baseline="0" dirty="0" smtClean="0"/>
              <a:t> Service used to kick off a dataset refresh</a:t>
            </a:r>
          </a:p>
          <a:p>
            <a:r>
              <a:rPr lang="en-US" baseline="0" dirty="0" smtClean="0"/>
              <a:t>- It calls Data Movement Service that reference the correct Azure Service Bus sending a query as request</a:t>
            </a:r>
          </a:p>
          <a:p>
            <a:r>
              <a:rPr lang="en-US" baseline="0" dirty="0" smtClean="0"/>
              <a:t>- Service Bus manage a queue that is polled by the Gateway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40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66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3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2 gateways:</a:t>
            </a:r>
            <a:r>
              <a:rPr lang="en-US" baseline="0" dirty="0" smtClean="0"/>
              <a:t> multiple domains, different types of storage mode due to their different load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90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9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76142-880D-8E42-8F67-7544609AFA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7803" y="2848202"/>
            <a:ext cx="2982685" cy="7456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150214-409A-2647-AC59-B60013B429FF}"/>
              </a:ext>
            </a:extLst>
          </p:cNvPr>
          <p:cNvGrpSpPr/>
          <p:nvPr userDrawn="1"/>
        </p:nvGrpSpPr>
        <p:grpSpPr>
          <a:xfrm>
            <a:off x="9217800" y="2373944"/>
            <a:ext cx="2003748" cy="576585"/>
            <a:chOff x="165213" y="6094968"/>
            <a:chExt cx="2003748" cy="576585"/>
          </a:xfrm>
        </p:grpSpPr>
        <p:pic>
          <p:nvPicPr>
            <p:cNvPr id="9" name="Immagine 7">
              <a:extLst>
                <a:ext uri="{FF2B5EF4-FFF2-40B4-BE49-F238E27FC236}">
                  <a16:creationId xmlns:a16="http://schemas.microsoft.com/office/drawing/2014/main" id="{BBE21202-AA2C-D845-8D6E-F03F6E27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CF4F9A-239E-8F4B-AE0D-7986F5B2F22E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7178"/>
                  </a:solidFill>
                </a:rPr>
                <a:t>#SQLSAT895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6B16B7-2C30-8C41-BFD0-4B01E64D1ADB}"/>
              </a:ext>
            </a:extLst>
          </p:cNvPr>
          <p:cNvGrpSpPr/>
          <p:nvPr userDrawn="1"/>
        </p:nvGrpSpPr>
        <p:grpSpPr>
          <a:xfrm>
            <a:off x="9156378" y="5615072"/>
            <a:ext cx="2003748" cy="576585"/>
            <a:chOff x="165213" y="6094968"/>
            <a:chExt cx="2003748" cy="576585"/>
          </a:xfrm>
        </p:grpSpPr>
        <p:pic>
          <p:nvPicPr>
            <p:cNvPr id="6" name="Immagine 7">
              <a:extLst>
                <a:ext uri="{FF2B5EF4-FFF2-40B4-BE49-F238E27FC236}">
                  <a16:creationId xmlns:a16="http://schemas.microsoft.com/office/drawing/2014/main" id="{1594751B-3B56-364B-8005-16994978F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D911D5-1928-AB43-AC73-8FB2A7925F15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7178"/>
                  </a:solidFill>
                </a:rPr>
                <a:t>#SQLSAT895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D8E708-2D77-1E4C-ABBC-5B5E56D45A2B}"/>
              </a:ext>
            </a:extLst>
          </p:cNvPr>
          <p:cNvGrpSpPr/>
          <p:nvPr userDrawn="1"/>
        </p:nvGrpSpPr>
        <p:grpSpPr>
          <a:xfrm>
            <a:off x="160886" y="5809748"/>
            <a:ext cx="2003748" cy="576585"/>
            <a:chOff x="165213" y="6094968"/>
            <a:chExt cx="2003748" cy="576585"/>
          </a:xfrm>
        </p:grpSpPr>
        <p:pic>
          <p:nvPicPr>
            <p:cNvPr id="5" name="Immagine 7">
              <a:extLst>
                <a:ext uri="{FF2B5EF4-FFF2-40B4-BE49-F238E27FC236}">
                  <a16:creationId xmlns:a16="http://schemas.microsoft.com/office/drawing/2014/main" id="{163D4BAC-10E5-E544-9F82-4DB70320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34FB7-3EAE-484D-ADCF-E00F19C37C37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7178"/>
                  </a:solidFill>
                </a:rPr>
                <a:t>#SQLSAT895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FA9A3A-396C-40DE-8000-3C2C452C988B}"/>
              </a:ext>
            </a:extLst>
          </p:cNvPr>
          <p:cNvGrpSpPr/>
          <p:nvPr userDrawn="1"/>
        </p:nvGrpSpPr>
        <p:grpSpPr>
          <a:xfrm>
            <a:off x="160886" y="5809748"/>
            <a:ext cx="2003748" cy="576585"/>
            <a:chOff x="165213" y="6094968"/>
            <a:chExt cx="2003748" cy="576585"/>
          </a:xfrm>
        </p:grpSpPr>
        <p:pic>
          <p:nvPicPr>
            <p:cNvPr id="7" name="Immagine 7">
              <a:extLst>
                <a:ext uri="{FF2B5EF4-FFF2-40B4-BE49-F238E27FC236}">
                  <a16:creationId xmlns:a16="http://schemas.microsoft.com/office/drawing/2014/main" id="{853A100F-3737-4043-B568-B9D533ED0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28B4CC-EE35-4557-B633-3BD29F5B349D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7178"/>
                  </a:solidFill>
                </a:rPr>
                <a:t>#SQLSAT895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4D56EB-F6F0-4D39-B87A-A88606BF8ABF}"/>
              </a:ext>
            </a:extLst>
          </p:cNvPr>
          <p:cNvGrpSpPr/>
          <p:nvPr userDrawn="1"/>
        </p:nvGrpSpPr>
        <p:grpSpPr>
          <a:xfrm>
            <a:off x="160886" y="5809748"/>
            <a:ext cx="2003748" cy="576585"/>
            <a:chOff x="165213" y="6094968"/>
            <a:chExt cx="2003748" cy="57658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423BD951-1357-4050-A0BE-F424345EB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F7F73-3360-450D-AF2D-D8713A9B0523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7178"/>
                  </a:solidFill>
                </a:rPr>
                <a:t>#SQLSAT895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96C8B2-2B75-45CE-9F70-2F783FC1E811}"/>
              </a:ext>
            </a:extLst>
          </p:cNvPr>
          <p:cNvGrpSpPr/>
          <p:nvPr userDrawn="1"/>
        </p:nvGrpSpPr>
        <p:grpSpPr>
          <a:xfrm>
            <a:off x="160886" y="5809748"/>
            <a:ext cx="2003748" cy="576585"/>
            <a:chOff x="165213" y="6094968"/>
            <a:chExt cx="2003748" cy="576585"/>
          </a:xfrm>
        </p:grpSpPr>
        <p:pic>
          <p:nvPicPr>
            <p:cNvPr id="9" name="Immagine 7">
              <a:extLst>
                <a:ext uri="{FF2B5EF4-FFF2-40B4-BE49-F238E27FC236}">
                  <a16:creationId xmlns:a16="http://schemas.microsoft.com/office/drawing/2014/main" id="{52E70D4A-6317-43E2-B7FD-DBEF248F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27566D-A7EE-42C8-9B89-AFAFF7FE32B1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7178"/>
                  </a:solidFill>
                </a:rPr>
                <a:t>#SQLSAT895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F514221-EA9D-4C8A-A3DB-05FBC47DFEE0}"/>
              </a:ext>
            </a:extLst>
          </p:cNvPr>
          <p:cNvGrpSpPr/>
          <p:nvPr userDrawn="1"/>
        </p:nvGrpSpPr>
        <p:grpSpPr>
          <a:xfrm>
            <a:off x="160886" y="5809748"/>
            <a:ext cx="2003748" cy="576585"/>
            <a:chOff x="165213" y="6094968"/>
            <a:chExt cx="2003748" cy="576585"/>
          </a:xfrm>
        </p:grpSpPr>
        <p:pic>
          <p:nvPicPr>
            <p:cNvPr id="6" name="Immagine 7">
              <a:extLst>
                <a:ext uri="{FF2B5EF4-FFF2-40B4-BE49-F238E27FC236}">
                  <a16:creationId xmlns:a16="http://schemas.microsoft.com/office/drawing/2014/main" id="{E21819D7-2C20-4624-8F77-07618E3F9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BB61C0-33CA-43AA-A2E2-D939186016FF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7178"/>
                  </a:solidFill>
                </a:rPr>
                <a:t>#SQLSAT895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255164" y="0"/>
            <a:ext cx="4265323" cy="562300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482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029" y="1137780"/>
            <a:ext cx="5082215" cy="1780549"/>
          </a:xfrm>
        </p:spPr>
        <p:txBody>
          <a:bodyPr anchor="t">
            <a:noAutofit/>
          </a:bodyPr>
          <a:lstStyle>
            <a:lvl1pPr>
              <a:defRPr sz="6236"/>
            </a:lvl1pPr>
          </a:lstStyle>
          <a:p>
            <a:r>
              <a:rPr lang="en-US" dirty="0"/>
              <a:t>Speaker Intro Slide</a:t>
            </a:r>
          </a:p>
        </p:txBody>
      </p:sp>
    </p:spTree>
    <p:extLst>
      <p:ext uri="{BB962C8B-B14F-4D97-AF65-F5344CB8AC3E}">
        <p14:creationId xmlns:p14="http://schemas.microsoft.com/office/powerpoint/2010/main" val="165487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60" r:id="rId8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34.jpe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49.png"/><Relationship Id="rId5" Type="http://schemas.openxmlformats.org/officeDocument/2006/relationships/image" Target="../media/image45.jpe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5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9.tiff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tiff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it-it/power-bi/report-server/compare-report-server-servic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34.jpeg"/><Relationship Id="rId10" Type="http://schemas.openxmlformats.org/officeDocument/2006/relationships/image" Target="../media/image72.png"/><Relationship Id="rId4" Type="http://schemas.openxmlformats.org/officeDocument/2006/relationships/image" Target="../media/image36.pn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hyperlink" Target="mailto:rperico@solidq.com" TargetMode="External"/><Relationship Id="rId7" Type="http://schemas.openxmlformats.org/officeDocument/2006/relationships/hyperlink" Target="https://www.solidq.com/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hyperlink" Target="https://www.linkedin.com/in/riccardo-perico-8b942384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sbipolar.com/2019/10/14/power-bite-dataflows-vs-datasets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tiny.cc/dmgebi" TargetMode="External"/><Relationship Id="rId3" Type="http://schemas.openxmlformats.org/officeDocument/2006/relationships/hyperlink" Target="http://tiny.cc/fa9uaz" TargetMode="External"/><Relationship Id="rId7" Type="http://schemas.openxmlformats.org/officeDocument/2006/relationships/hyperlink" Target="http://tiny.cc/5d9uaz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tiny.cc/4c9uaz" TargetMode="External"/><Relationship Id="rId5" Type="http://schemas.openxmlformats.org/officeDocument/2006/relationships/hyperlink" Target="http://tiny.cc/ebia1" TargetMode="External"/><Relationship Id="rId4" Type="http://schemas.openxmlformats.org/officeDocument/2006/relationships/hyperlink" Target="http://tiny.cc/lb9uaz" TargetMode="External"/><Relationship Id="rId9" Type="http://schemas.openxmlformats.org/officeDocument/2006/relationships/hyperlink" Target="http://tiny.cc/8imtbz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hyperlink" Target="mailto:rperico@solidq.com" TargetMode="External"/><Relationship Id="rId7" Type="http://schemas.openxmlformats.org/officeDocument/2006/relationships/hyperlink" Target="https://www.solidq.com/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hyperlink" Target="https://www.linkedin.com/in/riccardo-perico-8b942384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EmPower</a:t>
            </a:r>
            <a:r>
              <a:rPr lang="en-US" dirty="0" smtClean="0"/>
              <a:t> your BI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Riccardo Perico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Mode: Direct Query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1" name="Picture 2" descr="Risultati immagini per power b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91" y="2031700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isultati immagini per database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3264" y="2031700"/>
            <a:ext cx="1283825" cy="128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24" y="3173666"/>
            <a:ext cx="909873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43" y="4017118"/>
            <a:ext cx="909873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425194" y="4926991"/>
            <a:ext cx="2457767" cy="483442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Schema only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38471" y="2479799"/>
            <a:ext cx="4886723" cy="9351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641330" y="2787504"/>
            <a:ext cx="4885846" cy="936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54" y="3531617"/>
            <a:ext cx="551922" cy="55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035" y="3907321"/>
            <a:ext cx="523722" cy="5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255" y="4472377"/>
            <a:ext cx="523722" cy="5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956" y="3925290"/>
            <a:ext cx="523722" cy="5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>
            <a:stCxn id="18" idx="2"/>
            <a:endCxn id="20" idx="0"/>
          </p:cNvCxnSpPr>
          <p:nvPr/>
        </p:nvCxnSpPr>
        <p:spPr>
          <a:xfrm>
            <a:off x="9626016" y="4083539"/>
            <a:ext cx="14101" cy="388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1"/>
            <a:endCxn id="20" idx="0"/>
          </p:cNvCxnSpPr>
          <p:nvPr/>
        </p:nvCxnSpPr>
        <p:spPr>
          <a:xfrm flipH="1">
            <a:off x="9640116" y="4187151"/>
            <a:ext cx="439839" cy="28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3"/>
            <a:endCxn id="20" idx="0"/>
          </p:cNvCxnSpPr>
          <p:nvPr/>
        </p:nvCxnSpPr>
        <p:spPr>
          <a:xfrm>
            <a:off x="9153757" y="4169182"/>
            <a:ext cx="486360" cy="30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41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53372 0.0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8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Mode: Direct Query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Limited</a:t>
            </a:r>
            <a:r>
              <a:rPr lang="it-IT" dirty="0"/>
              <a:t> </a:t>
            </a:r>
            <a:r>
              <a:rPr lang="it-IT" b="1" dirty="0"/>
              <a:t>data sources</a:t>
            </a:r>
          </a:p>
          <a:p>
            <a:r>
              <a:rPr lang="it-IT" dirty="0"/>
              <a:t>Not full </a:t>
            </a:r>
            <a:r>
              <a:rPr lang="it-IT" b="1" dirty="0"/>
              <a:t>Power Query and DAX </a:t>
            </a:r>
            <a:r>
              <a:rPr lang="it-IT" dirty="0"/>
              <a:t>support</a:t>
            </a:r>
          </a:p>
          <a:p>
            <a:r>
              <a:rPr lang="it-IT" dirty="0"/>
              <a:t>Pay attention to </a:t>
            </a:r>
            <a:r>
              <a:rPr lang="it-IT" b="1" dirty="0"/>
              <a:t>performance</a:t>
            </a:r>
            <a:r>
              <a:rPr lang="it-IT" dirty="0"/>
              <a:t> (1 render = 1 query)</a:t>
            </a:r>
          </a:p>
          <a:p>
            <a:endParaRPr lang="it-IT" dirty="0"/>
          </a:p>
          <a:p>
            <a:r>
              <a:rPr lang="it-IT" dirty="0"/>
              <a:t>Overcome model </a:t>
            </a:r>
            <a:r>
              <a:rPr lang="it-IT" b="1" dirty="0"/>
              <a:t>size limits</a:t>
            </a:r>
          </a:p>
          <a:p>
            <a:r>
              <a:rPr lang="it-IT" b="1" dirty="0"/>
              <a:t>Real-time / Near Real-time </a:t>
            </a:r>
            <a:r>
              <a:rPr lang="it-IT" dirty="0"/>
              <a:t>scenarios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62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Query: Quick Tip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283" y="1871981"/>
            <a:ext cx="3510095" cy="314108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020811" y="3137060"/>
            <a:ext cx="1876415" cy="610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1" y="1493971"/>
            <a:ext cx="3861132" cy="38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2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Mode: Live Connection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Picture 2" descr="Risultati immagini per power b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91" y="2412287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25194" y="4926991"/>
            <a:ext cx="2457767" cy="483442"/>
          </a:xfrm>
          <a:prstGeom prst="rect">
            <a:avLst/>
          </a:prstGeom>
        </p:spPr>
        <p:txBody>
          <a:bodyPr vert="horz" lIns="86402" tIns="43201" rIns="86402" bIns="4320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PowerBI acts just like an interface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487480" y="2811442"/>
            <a:ext cx="4937714" cy="869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538471" y="3119147"/>
            <a:ext cx="4988705" cy="92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19" y="1934846"/>
            <a:ext cx="2025055" cy="20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8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Mode: Live Connection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Data Sources: </a:t>
            </a:r>
            <a:r>
              <a:rPr lang="it-IT" b="1" dirty="0"/>
              <a:t>AAS</a:t>
            </a:r>
            <a:r>
              <a:rPr lang="it-IT" dirty="0"/>
              <a:t>, </a:t>
            </a:r>
            <a:r>
              <a:rPr lang="it-IT" b="1" dirty="0"/>
              <a:t>SSAS</a:t>
            </a:r>
            <a:r>
              <a:rPr lang="it-IT" dirty="0"/>
              <a:t> Tabular/Multidimensional and </a:t>
            </a:r>
            <a:r>
              <a:rPr lang="it-IT" b="1" dirty="0"/>
              <a:t>PBI dataset</a:t>
            </a:r>
          </a:p>
          <a:p>
            <a:r>
              <a:rPr lang="it-IT" dirty="0"/>
              <a:t>Data </a:t>
            </a:r>
            <a:r>
              <a:rPr lang="it-IT" b="1" dirty="0"/>
              <a:t>Preparation</a:t>
            </a:r>
            <a:r>
              <a:rPr lang="it-IT" dirty="0"/>
              <a:t> and Data </a:t>
            </a:r>
            <a:r>
              <a:rPr lang="it-IT" b="1" dirty="0"/>
              <a:t>Modeling</a:t>
            </a:r>
            <a:r>
              <a:rPr lang="it-IT" dirty="0"/>
              <a:t> done in the source</a:t>
            </a:r>
          </a:p>
          <a:p>
            <a:r>
              <a:rPr lang="it-IT" dirty="0"/>
              <a:t>Interaction with report = </a:t>
            </a:r>
            <a:r>
              <a:rPr lang="it-IT" b="1" dirty="0"/>
              <a:t>DAX query sent to source</a:t>
            </a:r>
          </a:p>
          <a:p>
            <a:endParaRPr lang="it-IT" dirty="0"/>
          </a:p>
          <a:p>
            <a:r>
              <a:rPr lang="it-IT" b="1" dirty="0"/>
              <a:t>Overcome</a:t>
            </a:r>
            <a:r>
              <a:rPr lang="it-IT" dirty="0"/>
              <a:t> model </a:t>
            </a:r>
            <a:r>
              <a:rPr lang="it-IT" b="1" dirty="0"/>
              <a:t>size limits</a:t>
            </a:r>
          </a:p>
          <a:p>
            <a:r>
              <a:rPr lang="it-IT" b="1" dirty="0"/>
              <a:t>Partitioned Load</a:t>
            </a:r>
          </a:p>
          <a:p>
            <a:r>
              <a:rPr lang="it-IT" dirty="0"/>
              <a:t>Tends to be </a:t>
            </a:r>
            <a:r>
              <a:rPr lang="it-IT" b="1" dirty="0"/>
              <a:t>faster than DQ</a:t>
            </a:r>
          </a:p>
          <a:p>
            <a:endParaRPr lang="it-IT" dirty="0"/>
          </a:p>
          <a:p>
            <a:r>
              <a:rPr lang="it-IT" b="1" dirty="0"/>
              <a:t>Never prefer «Import» </a:t>
            </a:r>
            <a:r>
              <a:rPr lang="it-IT" dirty="0"/>
              <a:t>over «Live Connection» for supported sources</a:t>
            </a:r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706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Mode: Composite 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34" y="1547250"/>
            <a:ext cx="3476926" cy="36761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1832" y="3863699"/>
            <a:ext cx="2083712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46" dirty="0">
                <a:solidFill>
                  <a:srgbClr val="FF0000"/>
                </a:solidFill>
              </a:rPr>
              <a:t>Direct Query</a:t>
            </a:r>
            <a:endParaRPr lang="en-US" sz="2646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00489" y="3206837"/>
            <a:ext cx="1566675" cy="2015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7" name="Rectangle 6"/>
          <p:cNvSpPr/>
          <p:nvPr/>
        </p:nvSpPr>
        <p:spPr>
          <a:xfrm>
            <a:off x="3856457" y="1685719"/>
            <a:ext cx="1806595" cy="101902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8" name="TextBox 7"/>
          <p:cNvSpPr txBox="1"/>
          <p:nvPr/>
        </p:nvSpPr>
        <p:spPr>
          <a:xfrm>
            <a:off x="1691832" y="1948032"/>
            <a:ext cx="2182136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46" dirty="0">
                <a:solidFill>
                  <a:srgbClr val="00B0F0"/>
                </a:solidFill>
              </a:rPr>
              <a:t>Import Mode</a:t>
            </a:r>
            <a:endParaRPr lang="en-US" sz="2646" dirty="0">
              <a:solidFill>
                <a:srgbClr val="00B0F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10739" y="2060966"/>
            <a:ext cx="1566676" cy="190641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0" name="TextBox 9"/>
          <p:cNvSpPr txBox="1"/>
          <p:nvPr/>
        </p:nvSpPr>
        <p:spPr>
          <a:xfrm>
            <a:off x="7636385" y="2766976"/>
            <a:ext cx="1843774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46" dirty="0">
                <a:solidFill>
                  <a:srgbClr val="00B050"/>
                </a:solidFill>
              </a:rPr>
              <a:t>Dual Mode</a:t>
            </a:r>
            <a:endParaRPr lang="en-US" sz="2646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need an On-premises Data Gateway?</a:t>
            </a:r>
          </a:p>
        </p:txBody>
      </p:sp>
    </p:spTree>
    <p:extLst>
      <p:ext uri="{BB962C8B-B14F-4D97-AF65-F5344CB8AC3E}">
        <p14:creationId xmlns:p14="http://schemas.microsoft.com/office/powerpoint/2010/main" val="396058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draw a typical scenario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4099" y="1440039"/>
            <a:ext cx="7470747" cy="3403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6" name="Picture 6" descr="Risultati immagini per database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666" y="1647086"/>
            <a:ext cx="830922" cy="8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128" y="2902398"/>
            <a:ext cx="864023" cy="864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182" y="3482459"/>
            <a:ext cx="864023" cy="8640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128" y="3979744"/>
            <a:ext cx="864023" cy="864023"/>
          </a:xfrm>
          <a:prstGeom prst="rect">
            <a:avLst/>
          </a:prstGeom>
        </p:spPr>
      </p:pic>
      <p:pic>
        <p:nvPicPr>
          <p:cNvPr id="10" name="Picture 2" descr="https://www.logolynx.com/images/logolynx/e9/e9da79f73f4cca423fbd0ad21d9084e2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5" y="2792942"/>
            <a:ext cx="1512041" cy="144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isultati immagini per power bi deskto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733" y="2223060"/>
            <a:ext cx="999027" cy="125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677580" y="2791536"/>
            <a:ext cx="10734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47853" y="3099241"/>
            <a:ext cx="1003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7139190" y="2626979"/>
            <a:ext cx="1876415" cy="610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1" dirty="0"/>
              <a:t>Publish</a:t>
            </a:r>
          </a:p>
        </p:txBody>
      </p:sp>
      <p:pic>
        <p:nvPicPr>
          <p:cNvPr id="15" name="Picture 6" descr="image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702" y="3632853"/>
            <a:ext cx="1521087" cy="9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437" y="3632853"/>
            <a:ext cx="1521087" cy="9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290" y="4008758"/>
            <a:ext cx="324177" cy="3241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956" y="4008758"/>
            <a:ext cx="324177" cy="324177"/>
          </a:xfrm>
          <a:prstGeom prst="rect">
            <a:avLst/>
          </a:prstGeom>
        </p:spPr>
      </p:pic>
      <p:pic>
        <p:nvPicPr>
          <p:cNvPr id="19" name="Picture 4" descr="Risultati immagini per cloud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038" y="1610502"/>
            <a:ext cx="1879485" cy="136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isultati immagini per power bi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91" y="2412287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66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Data Gateway is the 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4100" y="1208146"/>
            <a:ext cx="3962288" cy="3403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6" name="Picture 6" descr="Risultati immagini per database grey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565" y="1748556"/>
            <a:ext cx="600457" cy="60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3" y="3536571"/>
            <a:ext cx="427831" cy="427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93" y="3536571"/>
            <a:ext cx="427831" cy="427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88" y="3086727"/>
            <a:ext cx="427831" cy="427831"/>
          </a:xfrm>
          <a:prstGeom prst="rect">
            <a:avLst/>
          </a:prstGeom>
        </p:spPr>
      </p:pic>
      <p:pic>
        <p:nvPicPr>
          <p:cNvPr id="10" name="Picture 2" descr="https://www.logolynx.com/images/logolynx/e9/e9da79f73f4cca423fbd0ad21d9084e2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44" y="2491404"/>
            <a:ext cx="634897" cy="60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031" y="2362291"/>
            <a:ext cx="856552" cy="8429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398659" y="2646222"/>
            <a:ext cx="10734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68932" y="2953927"/>
            <a:ext cx="1003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545" y="2336109"/>
            <a:ext cx="853579" cy="83357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5223504" y="2646222"/>
            <a:ext cx="10734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93776" y="2953927"/>
            <a:ext cx="1003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isultati immagini per clou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038" y="1308094"/>
            <a:ext cx="1879485" cy="136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power bi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256" y="2248655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H="1">
            <a:off x="7977485" y="2646222"/>
            <a:ext cx="10734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047758" y="2953927"/>
            <a:ext cx="1003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5988450" y="3310066"/>
            <a:ext cx="2457767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Azure Service Bus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10700" y="3310066"/>
            <a:ext cx="2457767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On-prem Data Gateway</a:t>
            </a:r>
          </a:p>
        </p:txBody>
      </p:sp>
      <p:pic>
        <p:nvPicPr>
          <p:cNvPr id="23" name="Picture 6" descr="image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232" y="4447737"/>
            <a:ext cx="1521087" cy="9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52" y="4779435"/>
            <a:ext cx="324177" cy="3241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292" y="3385180"/>
            <a:ext cx="414134" cy="3815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8177" y="3809766"/>
            <a:ext cx="402870" cy="407685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9511046" y="3933780"/>
            <a:ext cx="2006477" cy="26587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34" dirty="0"/>
              <a:t>Data Movement Service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9511046" y="3485902"/>
            <a:ext cx="2006477" cy="26587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34" dirty="0"/>
              <a:t>Refresh Scheduler Service</a:t>
            </a:r>
          </a:p>
        </p:txBody>
      </p:sp>
    </p:spTree>
    <p:extLst>
      <p:ext uri="{BB962C8B-B14F-4D97-AF65-F5344CB8AC3E}">
        <p14:creationId xmlns:p14="http://schemas.microsoft.com/office/powerpoint/2010/main" val="316352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2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Gateway types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half" idx="1"/>
          </p:nvPr>
        </p:nvSpPr>
        <p:spPr>
          <a:xfrm>
            <a:off x="792110" y="1725047"/>
            <a:ext cx="4896132" cy="1821049"/>
          </a:xfrm>
        </p:spPr>
        <p:txBody>
          <a:bodyPr/>
          <a:lstStyle/>
          <a:p>
            <a:pPr algn="ctr"/>
            <a:r>
              <a:rPr lang="en-US" dirty="0" smtClean="0"/>
              <a:t>On-premises data gateway (Enterprise)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5832246" y="1725047"/>
            <a:ext cx="4896132" cy="1821049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46"/>
              <a:t>On-premises data gateway (Personal mode)</a:t>
            </a:r>
          </a:p>
          <a:p>
            <a:pPr marL="0" indent="0" algn="ctr">
              <a:buNone/>
            </a:pPr>
            <a:endParaRPr lang="en-US" sz="2646"/>
          </a:p>
          <a:p>
            <a:pPr marL="0" indent="0" algn="ctr">
              <a:buNone/>
            </a:pPr>
            <a:endParaRPr lang="en-US" sz="2646"/>
          </a:p>
          <a:p>
            <a:pPr marL="0" indent="0" algn="ctr">
              <a:buNone/>
            </a:pPr>
            <a:endParaRPr lang="en-US" sz="1701"/>
          </a:p>
          <a:p>
            <a:pPr marL="0" indent="0" algn="ctr">
              <a:buNone/>
            </a:pPr>
            <a:endParaRPr lang="en-US" sz="170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164" y="2601070"/>
            <a:ext cx="900024" cy="900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01" y="2646071"/>
            <a:ext cx="810022" cy="810022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5832246" y="3546096"/>
            <a:ext cx="4896132" cy="2163058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646" dirty="0"/>
          </a:p>
          <a:p>
            <a:pPr marL="0" indent="0" algn="ctr">
              <a:buNone/>
            </a:pPr>
            <a:endParaRPr lang="en-US" sz="2646" dirty="0"/>
          </a:p>
          <a:p>
            <a:pPr marL="0" indent="0" algn="ctr">
              <a:buNone/>
            </a:pPr>
            <a:endParaRPr lang="en-US" sz="1701" dirty="0"/>
          </a:p>
          <a:p>
            <a:pPr marL="0" indent="0" algn="ctr">
              <a:buNone/>
            </a:pPr>
            <a:endParaRPr lang="en-US" sz="1701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792110" y="4686671"/>
            <a:ext cx="4896132" cy="779475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1" dirty="0"/>
              <a:t>All Storage Mode Support</a:t>
            </a:r>
          </a:p>
          <a:p>
            <a:pPr marL="0" indent="0" algn="ctr">
              <a:buNone/>
            </a:pPr>
            <a:r>
              <a:rPr lang="en-US" sz="1701" dirty="0"/>
              <a:t>Scheduled Refresh Support</a:t>
            </a:r>
          </a:p>
          <a:p>
            <a:pPr marL="0" indent="0" algn="ctr">
              <a:buNone/>
            </a:pPr>
            <a:endParaRPr lang="en-US" sz="1701" dirty="0"/>
          </a:p>
          <a:p>
            <a:pPr marL="0" indent="0" algn="ctr">
              <a:buNone/>
            </a:pPr>
            <a:endParaRPr lang="en-US" sz="2646" dirty="0"/>
          </a:p>
          <a:p>
            <a:pPr marL="0" indent="0" algn="ctr">
              <a:buNone/>
            </a:pPr>
            <a:endParaRPr lang="en-US" sz="2646" dirty="0"/>
          </a:p>
          <a:p>
            <a:pPr marL="0" indent="0" algn="ctr">
              <a:buNone/>
            </a:pPr>
            <a:endParaRPr lang="en-US" sz="1701" dirty="0"/>
          </a:p>
          <a:p>
            <a:pPr marL="0" indent="0" algn="ctr">
              <a:buNone/>
            </a:pPr>
            <a:endParaRPr lang="en-US" sz="1701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5832246" y="4686672"/>
            <a:ext cx="4896132" cy="779476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1" dirty="0"/>
              <a:t>Import Mode Support</a:t>
            </a:r>
          </a:p>
          <a:p>
            <a:pPr marL="0" indent="0" algn="ctr">
              <a:buNone/>
            </a:pPr>
            <a:r>
              <a:rPr lang="en-US" sz="1701" dirty="0"/>
              <a:t>Scheduled Refresh Support</a:t>
            </a:r>
          </a:p>
          <a:p>
            <a:pPr marL="0" indent="0" algn="ctr">
              <a:buNone/>
            </a:pPr>
            <a:endParaRPr lang="en-US" sz="2646" dirty="0"/>
          </a:p>
          <a:p>
            <a:pPr marL="0" indent="0" algn="ctr">
              <a:buNone/>
            </a:pPr>
            <a:endParaRPr lang="en-US" sz="1701" dirty="0"/>
          </a:p>
          <a:p>
            <a:pPr marL="0" indent="0" algn="ctr">
              <a:buNone/>
            </a:pPr>
            <a:endParaRPr lang="en-US" sz="170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74" y="3770216"/>
            <a:ext cx="752832" cy="5775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66" y="3711782"/>
            <a:ext cx="654083" cy="6540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71" y="3680961"/>
            <a:ext cx="756020" cy="756020"/>
          </a:xfrm>
          <a:prstGeom prst="rect">
            <a:avLst/>
          </a:prstGeom>
        </p:spPr>
      </p:pic>
      <p:pic>
        <p:nvPicPr>
          <p:cNvPr id="15" name="Picture 2" descr="Risultati immagini per power bi icon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56" y="3750784"/>
            <a:ext cx="551945" cy="5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power bi icon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40" y="3750784"/>
            <a:ext cx="551945" cy="5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12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3D18FA-4FA1-6C49-8BAA-A04BAD3427E9}"/>
              </a:ext>
            </a:extLst>
          </p:cNvPr>
          <p:cNvGrpSpPr/>
          <p:nvPr/>
        </p:nvGrpSpPr>
        <p:grpSpPr>
          <a:xfrm>
            <a:off x="4624212" y="3117712"/>
            <a:ext cx="2853585" cy="1940425"/>
            <a:chOff x="1261641" y="1988546"/>
            <a:chExt cx="2737791" cy="17452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0CD14F-2B40-AC4B-9F15-368C06FC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636" y="1988546"/>
              <a:ext cx="1862464" cy="174529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108712-7BDC-474E-895B-C8F2A8F63253}"/>
                </a:ext>
              </a:extLst>
            </p:cNvPr>
            <p:cNvSpPr txBox="1"/>
            <p:nvPr/>
          </p:nvSpPr>
          <p:spPr>
            <a:xfrm>
              <a:off x="1261641" y="3179844"/>
              <a:ext cx="2737791" cy="37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10000"/>
                    </a:schemeClr>
                  </a:solidFill>
                </a:rPr>
                <a:t>GetLatestVersion.it</a:t>
              </a:r>
              <a:endParaRPr lang="en-US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B480D36-3109-0B49-85A5-A9194E3E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218" y="1610184"/>
            <a:ext cx="2402932" cy="1079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3DC90C-F79D-0B46-961B-CA7413B76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4" y="1422558"/>
            <a:ext cx="1966564" cy="14187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1CCBE4-7166-5241-AB93-1B54CEFE72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39" b="30683"/>
          <a:stretch/>
        </p:blipFill>
        <p:spPr>
          <a:xfrm>
            <a:off x="361038" y="1481558"/>
            <a:ext cx="3229638" cy="1300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96A9FC-B485-DF49-A985-59725B89B2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5" y="3929973"/>
            <a:ext cx="3381638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CEE0B-94EE-49CE-8A97-86876421A2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0037" y="3249832"/>
            <a:ext cx="1808305" cy="180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Gateway: Architecture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Credentials stored locally </a:t>
            </a:r>
            <a:r>
              <a:rPr lang="en-US" dirty="0"/>
              <a:t>and in Power BI Service</a:t>
            </a:r>
          </a:p>
          <a:p>
            <a:r>
              <a:rPr lang="en-US" b="1" dirty="0"/>
              <a:t>Data Source credentials encrypted</a:t>
            </a:r>
            <a:r>
              <a:rPr lang="en-US" dirty="0"/>
              <a:t> and stored in the cloud only gateway can decrypt</a:t>
            </a:r>
          </a:p>
          <a:p>
            <a:endParaRPr lang="en-US" dirty="0"/>
          </a:p>
          <a:p>
            <a:r>
              <a:rPr lang="en-US" b="1" dirty="0"/>
              <a:t>Gateway polling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No inbound port to open</a:t>
            </a:r>
          </a:p>
          <a:p>
            <a:r>
              <a:rPr lang="en-US" b="1" dirty="0"/>
              <a:t>Outbound port</a:t>
            </a:r>
            <a:r>
              <a:rPr lang="en-US" dirty="0"/>
              <a:t> to open TCP: 443, 5671, 5672, 9530...9534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Gateway: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Keep gateways’ name/</a:t>
            </a:r>
            <a:r>
              <a:rPr lang="en-US" b="1" dirty="0"/>
              <a:t>recovery key </a:t>
            </a:r>
            <a:r>
              <a:rPr lang="en-US" dirty="0"/>
              <a:t>in a safe place (migration, take over and recovery)</a:t>
            </a:r>
          </a:p>
          <a:p>
            <a:r>
              <a:rPr lang="en-US" b="1" dirty="0"/>
              <a:t>Do not install Personal and then Enterprise</a:t>
            </a:r>
          </a:p>
          <a:p>
            <a:r>
              <a:rPr lang="en-US" b="1" dirty="0"/>
              <a:t>Sometimes 2 gateways </a:t>
            </a:r>
            <a:r>
              <a:rPr lang="en-US" dirty="0"/>
              <a:t>are needed: Import + DQ/Live</a:t>
            </a:r>
          </a:p>
          <a:p>
            <a:r>
              <a:rPr lang="en-US" b="1" dirty="0"/>
              <a:t>Create a cluster for High-Availability</a:t>
            </a:r>
            <a:r>
              <a:rPr lang="en-US" dirty="0"/>
              <a:t>: round robin or balanced load</a:t>
            </a:r>
          </a:p>
          <a:p>
            <a:r>
              <a:rPr lang="en-US" b="1" dirty="0"/>
              <a:t>On-premises data gateway app </a:t>
            </a:r>
            <a:r>
              <a:rPr lang="en-US" dirty="0"/>
              <a:t>helps you</a:t>
            </a:r>
          </a:p>
          <a:p>
            <a:r>
              <a:rPr lang="en-US" dirty="0"/>
              <a:t>New </a:t>
            </a:r>
            <a:r>
              <a:rPr lang="en-US" b="1" dirty="0" err="1"/>
              <a:t>Powershell</a:t>
            </a:r>
            <a:r>
              <a:rPr lang="en-US" b="1" dirty="0"/>
              <a:t> 6 cmdlets </a:t>
            </a:r>
            <a:r>
              <a:rPr lang="en-US" dirty="0"/>
              <a:t>to manage </a:t>
            </a:r>
            <a:r>
              <a:rPr lang="en-US" dirty="0" smtClean="0"/>
              <a:t>Gateway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8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 &amp; On-Cloud Mashup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30718" y="2905212"/>
            <a:ext cx="705642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71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711510" y="2046338"/>
            <a:ext cx="3628228" cy="14259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6" name="Picture 2" descr="https://www.logolynx.com/images/logolynx/e9/e9da79f73f4cca423fbd0ad21d9084e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44" y="2387721"/>
            <a:ext cx="634897" cy="60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031" y="2258608"/>
            <a:ext cx="856552" cy="8429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398659" y="2542539"/>
            <a:ext cx="10734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468932" y="2850245"/>
            <a:ext cx="1003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545" y="2232426"/>
            <a:ext cx="853579" cy="83357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223504" y="2542539"/>
            <a:ext cx="10734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93776" y="2850245"/>
            <a:ext cx="1003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Risultati immagini per cloud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038" y="1204411"/>
            <a:ext cx="1879485" cy="136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isultati immagini per power bi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256" y="2144972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>
            <a:off x="7977485" y="2542539"/>
            <a:ext cx="10734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047758" y="2850245"/>
            <a:ext cx="1003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5988450" y="3206383"/>
            <a:ext cx="2457767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Azure Service Bus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110700" y="3206383"/>
            <a:ext cx="2457767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On-prem Data Gateway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133367" y="3276082"/>
            <a:ext cx="0" cy="7414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840806" y="3276082"/>
            <a:ext cx="0" cy="7414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253560" y="3966289"/>
            <a:ext cx="3674470" cy="666015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1 Mashup Query On-Prem</a:t>
            </a:r>
          </a:p>
          <a:p>
            <a:pPr marL="0" indent="0" algn="ctr">
              <a:buNone/>
            </a:pPr>
            <a:r>
              <a:rPr lang="it-IT" sz="1512" dirty="0"/>
              <a:t>1 Mashup Query On-Cloud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564745" y="3595567"/>
            <a:ext cx="3253563" cy="10367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223504" y="3893630"/>
            <a:ext cx="3525708" cy="11136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569061" y="2992384"/>
            <a:ext cx="870751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7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793402" y="3966289"/>
            <a:ext cx="3674470" cy="666015"/>
          </a:xfrm>
          <a:prstGeom prst="rect">
            <a:avLst/>
          </a:prstGeom>
        </p:spPr>
        <p:txBody>
          <a:bodyPr vert="horz" lIns="86402" tIns="43201" rIns="86402" bIns="4320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1 Mashup Query for both On-Prem and On-Cloud</a:t>
            </a:r>
          </a:p>
        </p:txBody>
      </p:sp>
      <p:pic>
        <p:nvPicPr>
          <p:cNvPr id="2052" name="Picture 4" descr="Risultati immagini per azure sql databas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459" y="4197924"/>
            <a:ext cx="1335817" cy="133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0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17" grpId="0"/>
      <p:bldP spid="18" grpId="0"/>
      <p:bldP spid="22" grpId="0"/>
      <p:bldP spid="22" grpId="1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Demo: Mashup and Gateway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refresh my data?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are old… let’s refresh!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8800301"/>
              </p:ext>
            </p:extLst>
          </p:nvPr>
        </p:nvGraphicFramePr>
        <p:xfrm>
          <a:off x="792110" y="1189352"/>
          <a:ext cx="4968134" cy="175356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484067">
                  <a:extLst>
                    <a:ext uri="{9D8B030D-6E8A-4147-A177-3AD203B41FA5}">
                      <a16:colId xmlns:a16="http://schemas.microsoft.com/office/drawing/2014/main" val="1076667653"/>
                    </a:ext>
                  </a:extLst>
                </a:gridCol>
                <a:gridCol w="2484067">
                  <a:extLst>
                    <a:ext uri="{9D8B030D-6E8A-4147-A177-3AD203B41FA5}">
                      <a16:colId xmlns:a16="http://schemas.microsoft.com/office/drawing/2014/main" val="4275417435"/>
                    </a:ext>
                  </a:extLst>
                </a:gridCol>
              </a:tblGrid>
              <a:tr h="354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Storage Mode</a:t>
                      </a:r>
                      <a:endParaRPr lang="en-US" sz="1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Refresh Needed</a:t>
                      </a:r>
                      <a:endParaRPr lang="en-US" sz="14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366113956"/>
                  </a:ext>
                </a:extLst>
              </a:tr>
              <a:tr h="3556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 Mode Pro</a:t>
                      </a:r>
                      <a:endParaRPr lang="en-US" sz="1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202442463"/>
                  </a:ext>
                </a:extLst>
              </a:tr>
              <a:tr h="3556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Imp.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Premium</a:t>
                      </a:r>
                      <a:endParaRPr lang="en-US" sz="1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20076299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Direct</a:t>
                      </a:r>
                      <a:r>
                        <a:rPr lang="en-US" sz="1400" baseline="0" dirty="0" smtClean="0"/>
                        <a:t> Query</a:t>
                      </a:r>
                      <a:endParaRPr lang="en-US" sz="1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736982273"/>
                  </a:ext>
                </a:extLst>
              </a:tr>
              <a:tr h="3324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Live Connection</a:t>
                      </a:r>
                      <a:endParaRPr lang="en-US" sz="1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366498842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93" y="1561739"/>
            <a:ext cx="324177" cy="324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93" y="1918664"/>
            <a:ext cx="324177" cy="324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93" y="2251568"/>
            <a:ext cx="324177" cy="3241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93" y="2596483"/>
            <a:ext cx="324177" cy="32417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63693"/>
              </p:ext>
            </p:extLst>
          </p:nvPr>
        </p:nvGraphicFramePr>
        <p:xfrm>
          <a:off x="5760244" y="1190873"/>
          <a:ext cx="4968134" cy="175204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480794">
                  <a:extLst>
                    <a:ext uri="{9D8B030D-6E8A-4147-A177-3AD203B41FA5}">
                      <a16:colId xmlns:a16="http://schemas.microsoft.com/office/drawing/2014/main" val="2023131584"/>
                    </a:ext>
                  </a:extLst>
                </a:gridCol>
                <a:gridCol w="2487340">
                  <a:extLst>
                    <a:ext uri="{9D8B030D-6E8A-4147-A177-3AD203B41FA5}">
                      <a16:colId xmlns:a16="http://schemas.microsoft.com/office/drawing/2014/main" val="3348843926"/>
                    </a:ext>
                  </a:extLst>
                </a:gridCol>
              </a:tblGrid>
              <a:tr h="3471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kern="1200" dirty="0" smtClean="0"/>
                        <a:t>Max Refresh Per Day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kern="1200" dirty="0" smtClean="0"/>
                        <a:t>Max Refresh Time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824346998"/>
                  </a:ext>
                </a:extLst>
              </a:tr>
              <a:tr h="3471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kern="1200" dirty="0" smtClean="0"/>
                        <a:t>8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kern="1200" dirty="0" smtClean="0"/>
                        <a:t>2 hours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429695751"/>
                  </a:ext>
                </a:extLst>
              </a:tr>
              <a:tr h="36352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kern="1200" dirty="0" smtClean="0"/>
                        <a:t>48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kern="1200" dirty="0" smtClean="0"/>
                        <a:t>5 hours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2918557153"/>
                  </a:ext>
                </a:extLst>
              </a:tr>
              <a:tr h="3471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kern="1200" dirty="0" smtClean="0"/>
                        <a:t>-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kern="1200" dirty="0" smtClean="0"/>
                        <a:t>-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1394649294"/>
                  </a:ext>
                </a:extLst>
              </a:tr>
              <a:tr h="3471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kern="1200" dirty="0" smtClean="0"/>
                        <a:t>-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kern="1200" dirty="0" smtClean="0"/>
                        <a:t>-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3181406495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380" y="3130910"/>
            <a:ext cx="2478643" cy="244773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76633" y="1561739"/>
            <a:ext cx="645836" cy="6811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3" name="TextBox 12"/>
          <p:cNvSpPr txBox="1"/>
          <p:nvPr/>
        </p:nvSpPr>
        <p:spPr>
          <a:xfrm>
            <a:off x="6509672" y="3695358"/>
            <a:ext cx="979755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71" dirty="0"/>
              <a:t>+</a:t>
            </a:r>
          </a:p>
        </p:txBody>
      </p:sp>
      <p:sp>
        <p:nvSpPr>
          <p:cNvPr id="14" name="Right Arrow 13"/>
          <p:cNvSpPr/>
          <p:nvPr/>
        </p:nvSpPr>
        <p:spPr>
          <a:xfrm rot="5400000">
            <a:off x="6488989" y="2503117"/>
            <a:ext cx="1021120" cy="610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491" y="3196334"/>
            <a:ext cx="2417409" cy="238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data?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247" y="1405653"/>
            <a:ext cx="4326802" cy="3994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10" y="1597543"/>
            <a:ext cx="2934079" cy="328508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084563" y="3097445"/>
            <a:ext cx="1431311" cy="610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sp>
        <p:nvSpPr>
          <p:cNvPr id="7" name="Rectangle 6"/>
          <p:cNvSpPr/>
          <p:nvPr/>
        </p:nvSpPr>
        <p:spPr>
          <a:xfrm>
            <a:off x="7185883" y="1471267"/>
            <a:ext cx="279008" cy="252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</p:spTree>
    <p:extLst>
      <p:ext uri="{BB962C8B-B14F-4D97-AF65-F5344CB8AC3E}">
        <p14:creationId xmlns:p14="http://schemas.microsoft.com/office/powerpoint/2010/main" val="359587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>
              <a:latin typeface="Game of Thrones" panose="02000500000000000000" pitchFamily="2" charset="0"/>
            </a:endParaRPr>
          </a:p>
          <a:p>
            <a:pPr algn="ctr"/>
            <a:r>
              <a:rPr lang="en-US" dirty="0" smtClean="0">
                <a:latin typeface="Game of Thrones" panose="02000500000000000000" pitchFamily="2" charset="0"/>
              </a:rPr>
              <a:t>FOR </a:t>
            </a:r>
            <a:r>
              <a:rPr lang="en-US" dirty="0">
                <a:latin typeface="Game of Thrones" panose="02000500000000000000" pitchFamily="2" charset="0"/>
              </a:rPr>
              <a:t>PRO IS </a:t>
            </a:r>
            <a:r>
              <a:rPr lang="en-US" dirty="0" err="1" smtClean="0">
                <a:latin typeface="Game of Thrones" panose="02000500000000000000" pitchFamily="2" charset="0"/>
              </a:rPr>
              <a:t>cOMIng</a:t>
            </a:r>
            <a:endParaRPr lang="en-US" dirty="0">
              <a:latin typeface="Game of Thrones" panose="02000500000000000000" pitchFamily="2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Risultati immagini per winter is comi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024" y="2698457"/>
            <a:ext cx="2184153" cy="21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0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just on-cloud solution?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EE8457-BCC0-7E43-9AFE-9DC1AF702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991" y="4732602"/>
            <a:ext cx="1528505" cy="3664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0A38CA-E44B-8442-B045-87F6D02A4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28" y="1337709"/>
            <a:ext cx="2083832" cy="15034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C91B9A-1936-C347-A261-06B49D0A94E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1123" y="3153830"/>
            <a:ext cx="2518242" cy="62043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71A6E7E-F0F7-4AE8-B00F-EB30D7557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324" y="1979843"/>
            <a:ext cx="3088653" cy="802563"/>
          </a:xfrm>
          <a:prstGeom prst="rect">
            <a:avLst/>
          </a:prstGeom>
        </p:spPr>
      </p:pic>
      <p:pic>
        <p:nvPicPr>
          <p:cNvPr id="9" name="Picture 8" descr="A picture containing drawing, sheep&#10;&#10;Description automatically generated">
            <a:extLst>
              <a:ext uri="{FF2B5EF4-FFF2-40B4-BE49-F238E27FC236}">
                <a16:creationId xmlns:a16="http://schemas.microsoft.com/office/drawing/2014/main" id="{FF01E9F0-5DD8-438B-A79F-2ED34F192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140" y="2268803"/>
            <a:ext cx="1979280" cy="630797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1AA121-BB23-40EE-942E-FD04A5244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500" y="1316990"/>
            <a:ext cx="2456561" cy="82294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1B999C-6AAD-4907-81D6-70F4D69207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7641" y="5399656"/>
            <a:ext cx="1765206" cy="447164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184AAB-A5E2-4FA8-AF5F-119D8941D4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5869" y="4169699"/>
            <a:ext cx="2351372" cy="893522"/>
          </a:xfrm>
          <a:prstGeom prst="rect">
            <a:avLst/>
          </a:prstGeom>
        </p:spPr>
      </p:pic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30C6DC-91D1-4144-B764-ED032D2165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6890" y="3933880"/>
            <a:ext cx="1512320" cy="6291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88A5DF0-7AC7-468D-9478-337CAAB9AA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4610" y="1365692"/>
            <a:ext cx="2552631" cy="390514"/>
          </a:xfrm>
          <a:prstGeom prst="rect">
            <a:avLst/>
          </a:prstGeom>
        </p:spPr>
      </p:pic>
      <p:pic>
        <p:nvPicPr>
          <p:cNvPr id="38" name="Picture 3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2B15A8-2765-4BD4-ABB0-223EB8B59C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4140" y="3061354"/>
            <a:ext cx="2091936" cy="1043897"/>
          </a:xfrm>
          <a:prstGeom prst="rect">
            <a:avLst/>
          </a:prstGeom>
        </p:spPr>
      </p:pic>
      <p:pic>
        <p:nvPicPr>
          <p:cNvPr id="39" name="Picture 38" descr="A picture containing light, shirt&#10;&#10;Description automatically generated">
            <a:extLst>
              <a:ext uri="{FF2B5EF4-FFF2-40B4-BE49-F238E27FC236}">
                <a16:creationId xmlns:a16="http://schemas.microsoft.com/office/drawing/2014/main" id="{90D95C2B-5062-491B-9EC1-BD98D8A4BC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3667" y="4058520"/>
            <a:ext cx="1980952" cy="15729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443DD35-A7E3-46E7-972D-94227E012F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8190" y="2925542"/>
            <a:ext cx="2614920" cy="11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is not the only option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4099" y="1440039"/>
            <a:ext cx="10987933" cy="3403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5" name="Picture 6" descr="Risultati immagini per database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666" y="1647086"/>
            <a:ext cx="830922" cy="8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128" y="2902398"/>
            <a:ext cx="864023" cy="864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182" y="3482459"/>
            <a:ext cx="864023" cy="864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128" y="3979744"/>
            <a:ext cx="864023" cy="864023"/>
          </a:xfrm>
          <a:prstGeom prst="rect">
            <a:avLst/>
          </a:prstGeom>
        </p:spPr>
      </p:pic>
      <p:pic>
        <p:nvPicPr>
          <p:cNvPr id="9" name="Picture 2" descr="https://www.logolynx.com/images/logolynx/e9/e9da79f73f4cca423fbd0ad21d9084e2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5" y="2792942"/>
            <a:ext cx="1512041" cy="144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isultati immagini per power bi desktop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733" y="2223060"/>
            <a:ext cx="999027" cy="125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7139191" y="2626979"/>
            <a:ext cx="2068420" cy="610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1" dirty="0"/>
              <a:t>Publish / Upload</a:t>
            </a:r>
          </a:p>
        </p:txBody>
      </p:sp>
      <p:pic>
        <p:nvPicPr>
          <p:cNvPr id="12" name="Picture 6" descr="image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702" y="3632853"/>
            <a:ext cx="1521087" cy="9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956" y="4008758"/>
            <a:ext cx="324177" cy="32417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4677580" y="2791536"/>
            <a:ext cx="10734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47853" y="3099241"/>
            <a:ext cx="10032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041" y="2068419"/>
            <a:ext cx="1899051" cy="17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55440"/>
              </p:ext>
            </p:extLst>
          </p:nvPr>
        </p:nvGraphicFramePr>
        <p:xfrm>
          <a:off x="629033" y="1299193"/>
          <a:ext cx="1027420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451">
                  <a:extLst>
                    <a:ext uri="{9D8B030D-6E8A-4147-A177-3AD203B41FA5}">
                      <a16:colId xmlns:a16="http://schemas.microsoft.com/office/drawing/2014/main" val="3816033348"/>
                    </a:ext>
                  </a:extLst>
                </a:gridCol>
                <a:gridCol w="3912021">
                  <a:extLst>
                    <a:ext uri="{9D8B030D-6E8A-4147-A177-3AD203B41FA5}">
                      <a16:colId xmlns:a16="http://schemas.microsoft.com/office/drawing/2014/main" val="3125723618"/>
                    </a:ext>
                  </a:extLst>
                </a:gridCol>
                <a:gridCol w="3424735">
                  <a:extLst>
                    <a:ext uri="{9D8B030D-6E8A-4147-A177-3AD203B41FA5}">
                      <a16:colId xmlns:a16="http://schemas.microsoft.com/office/drawing/2014/main" val="1545209937"/>
                    </a:ext>
                  </a:extLst>
                </a:gridCol>
              </a:tblGrid>
              <a:tr h="350259">
                <a:tc>
                  <a:txBody>
                    <a:bodyPr/>
                    <a:lstStyle/>
                    <a:p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PBI Service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PBI Report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Server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95805"/>
                  </a:ext>
                </a:extLst>
              </a:tr>
              <a:tr h="35025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Deploy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</a:t>
                      </a:r>
                      <a:r>
                        <a:rPr lang="en-US" sz="1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Prem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810678"/>
                  </a:ext>
                </a:extLst>
              </a:tr>
              <a:tr h="35025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Licensing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BI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Pro and/or Premium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PBI Premium or SQL Server EE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+ SA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13175"/>
                  </a:ext>
                </a:extLst>
              </a:tr>
              <a:tr h="35025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Release Cycle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Every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month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Every 4 months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37048"/>
                  </a:ext>
                </a:extLst>
              </a:tr>
              <a:tr h="35025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Gateway Required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on-</a:t>
                      </a:r>
                      <a:r>
                        <a:rPr lang="en-US" sz="1800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prem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source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54253"/>
                  </a:ext>
                </a:extLst>
              </a:tr>
              <a:tr h="350259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Realtime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Streaming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71118"/>
                  </a:ext>
                </a:extLst>
              </a:tr>
              <a:tr h="35025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Dashboard &amp;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Quick Insights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3320"/>
                  </a:ext>
                </a:extLst>
              </a:tr>
              <a:tr h="35025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294939"/>
                  </a:ext>
                </a:extLst>
              </a:tr>
              <a:tr h="35025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Q&amp;A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73032"/>
                  </a:ext>
                </a:extLst>
              </a:tr>
              <a:tr h="350259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Analyze in Excel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252807"/>
                  </a:ext>
                </a:extLst>
              </a:tr>
              <a:tr h="350259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Paginated reports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911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PBI Service Vs PBI Report 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0961" y="5488098"/>
            <a:ext cx="10272278" cy="354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1" dirty="0">
                <a:hlinkClick r:id="rId3"/>
              </a:rPr>
              <a:t>https://docs.microsoft.com/it-it/power-bi/report-server/compare-report-server-service</a:t>
            </a:r>
            <a:endParaRPr lang="en-US" sz="1701" dirty="0"/>
          </a:p>
        </p:txBody>
      </p:sp>
      <p:sp>
        <p:nvSpPr>
          <p:cNvPr id="7" name="Rectangle 6"/>
          <p:cNvSpPr/>
          <p:nvPr/>
        </p:nvSpPr>
        <p:spPr>
          <a:xfrm>
            <a:off x="630960" y="1751879"/>
            <a:ext cx="2937544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7" name="Rectangle 16"/>
          <p:cNvSpPr/>
          <p:nvPr/>
        </p:nvSpPr>
        <p:spPr>
          <a:xfrm>
            <a:off x="3567862" y="2807968"/>
            <a:ext cx="3914027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8" name="Rectangle 17"/>
          <p:cNvSpPr/>
          <p:nvPr/>
        </p:nvSpPr>
        <p:spPr>
          <a:xfrm>
            <a:off x="7481889" y="2807968"/>
            <a:ext cx="3420708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0" name="Rectangle 19"/>
          <p:cNvSpPr/>
          <p:nvPr/>
        </p:nvSpPr>
        <p:spPr>
          <a:xfrm>
            <a:off x="3567862" y="3149497"/>
            <a:ext cx="3914027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1" name="Rectangle 20"/>
          <p:cNvSpPr/>
          <p:nvPr/>
        </p:nvSpPr>
        <p:spPr>
          <a:xfrm>
            <a:off x="7481889" y="3149497"/>
            <a:ext cx="3420708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2" name="Rectangle 21"/>
          <p:cNvSpPr/>
          <p:nvPr/>
        </p:nvSpPr>
        <p:spPr>
          <a:xfrm>
            <a:off x="630318" y="3493606"/>
            <a:ext cx="2937544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3" name="Rectangle 22"/>
          <p:cNvSpPr/>
          <p:nvPr/>
        </p:nvSpPr>
        <p:spPr>
          <a:xfrm>
            <a:off x="3567862" y="3493606"/>
            <a:ext cx="3914027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4" name="Rectangle 23"/>
          <p:cNvSpPr/>
          <p:nvPr/>
        </p:nvSpPr>
        <p:spPr>
          <a:xfrm>
            <a:off x="7481889" y="3493606"/>
            <a:ext cx="3420708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5" name="Rectangle 24"/>
          <p:cNvSpPr/>
          <p:nvPr/>
        </p:nvSpPr>
        <p:spPr>
          <a:xfrm>
            <a:off x="630318" y="3841255"/>
            <a:ext cx="2937544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6" name="Rectangle 25"/>
          <p:cNvSpPr/>
          <p:nvPr/>
        </p:nvSpPr>
        <p:spPr>
          <a:xfrm>
            <a:off x="3567862" y="3841255"/>
            <a:ext cx="3914027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7" name="Rectangle 26"/>
          <p:cNvSpPr/>
          <p:nvPr/>
        </p:nvSpPr>
        <p:spPr>
          <a:xfrm>
            <a:off x="7481889" y="3841255"/>
            <a:ext cx="3420708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8" name="Rectangle 27"/>
          <p:cNvSpPr/>
          <p:nvPr/>
        </p:nvSpPr>
        <p:spPr>
          <a:xfrm>
            <a:off x="630318" y="4185364"/>
            <a:ext cx="2937544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9" name="Rectangle 28"/>
          <p:cNvSpPr/>
          <p:nvPr/>
        </p:nvSpPr>
        <p:spPr>
          <a:xfrm>
            <a:off x="3567862" y="4185364"/>
            <a:ext cx="3914027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30" name="Rectangle 29"/>
          <p:cNvSpPr/>
          <p:nvPr/>
        </p:nvSpPr>
        <p:spPr>
          <a:xfrm>
            <a:off x="7481889" y="4185364"/>
            <a:ext cx="3420708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31" name="Rectangle 30"/>
          <p:cNvSpPr/>
          <p:nvPr/>
        </p:nvSpPr>
        <p:spPr>
          <a:xfrm>
            <a:off x="630318" y="4530973"/>
            <a:ext cx="2937544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32" name="Rectangle 31"/>
          <p:cNvSpPr/>
          <p:nvPr/>
        </p:nvSpPr>
        <p:spPr>
          <a:xfrm>
            <a:off x="3567862" y="4530973"/>
            <a:ext cx="3914027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33" name="Rectangle 32"/>
          <p:cNvSpPr/>
          <p:nvPr/>
        </p:nvSpPr>
        <p:spPr>
          <a:xfrm>
            <a:off x="7481889" y="4530973"/>
            <a:ext cx="3420708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34" name="Rectangle 33"/>
          <p:cNvSpPr/>
          <p:nvPr/>
        </p:nvSpPr>
        <p:spPr>
          <a:xfrm>
            <a:off x="629033" y="4883722"/>
            <a:ext cx="2937544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35" name="Rectangle 34"/>
          <p:cNvSpPr/>
          <p:nvPr/>
        </p:nvSpPr>
        <p:spPr>
          <a:xfrm>
            <a:off x="3566577" y="4883722"/>
            <a:ext cx="3914027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36" name="Rectangle 35"/>
          <p:cNvSpPr/>
          <p:nvPr/>
        </p:nvSpPr>
        <p:spPr>
          <a:xfrm>
            <a:off x="7480604" y="4883722"/>
            <a:ext cx="3420708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8" name="Rectangle 7"/>
          <p:cNvSpPr/>
          <p:nvPr/>
        </p:nvSpPr>
        <p:spPr>
          <a:xfrm>
            <a:off x="3568504" y="1751879"/>
            <a:ext cx="3914027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9" name="Rectangle 8"/>
          <p:cNvSpPr/>
          <p:nvPr/>
        </p:nvSpPr>
        <p:spPr>
          <a:xfrm>
            <a:off x="7482532" y="1751879"/>
            <a:ext cx="3420708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0" name="Rectangle 9"/>
          <p:cNvSpPr/>
          <p:nvPr/>
        </p:nvSpPr>
        <p:spPr>
          <a:xfrm>
            <a:off x="630960" y="2104628"/>
            <a:ext cx="2937544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1" name="Rectangle 10"/>
          <p:cNvSpPr/>
          <p:nvPr/>
        </p:nvSpPr>
        <p:spPr>
          <a:xfrm>
            <a:off x="3568504" y="2104628"/>
            <a:ext cx="3914027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2" name="Rectangle 11"/>
          <p:cNvSpPr/>
          <p:nvPr/>
        </p:nvSpPr>
        <p:spPr>
          <a:xfrm>
            <a:off x="7482532" y="2104628"/>
            <a:ext cx="3420708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3" name="Rectangle 12"/>
          <p:cNvSpPr/>
          <p:nvPr/>
        </p:nvSpPr>
        <p:spPr>
          <a:xfrm>
            <a:off x="630318" y="2448737"/>
            <a:ext cx="2937544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4" name="Rectangle 13"/>
          <p:cNvSpPr/>
          <p:nvPr/>
        </p:nvSpPr>
        <p:spPr>
          <a:xfrm>
            <a:off x="3567862" y="2448737"/>
            <a:ext cx="3914027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5" name="Rectangle 14"/>
          <p:cNvSpPr/>
          <p:nvPr/>
        </p:nvSpPr>
        <p:spPr>
          <a:xfrm>
            <a:off x="7481889" y="2448737"/>
            <a:ext cx="3420708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6" name="Rectangle 15"/>
          <p:cNvSpPr/>
          <p:nvPr/>
        </p:nvSpPr>
        <p:spPr>
          <a:xfrm>
            <a:off x="630318" y="2807968"/>
            <a:ext cx="2937544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9" name="Rectangle 18"/>
          <p:cNvSpPr/>
          <p:nvPr/>
        </p:nvSpPr>
        <p:spPr>
          <a:xfrm>
            <a:off x="630318" y="3149497"/>
            <a:ext cx="2937544" cy="34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</p:spTree>
    <p:extLst>
      <p:ext uri="{BB962C8B-B14F-4D97-AF65-F5344CB8AC3E}">
        <p14:creationId xmlns:p14="http://schemas.microsoft.com/office/powerpoint/2010/main" val="160456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«encapsulate» </a:t>
            </a:r>
            <a:r>
              <a:rPr lang="en-US" dirty="0" err="1"/>
              <a:t>PowerBI</a:t>
            </a:r>
            <a:r>
              <a:rPr 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 Power BI: 2 options</a:t>
            </a:r>
          </a:p>
        </p:txBody>
      </p:sp>
      <p:pic>
        <p:nvPicPr>
          <p:cNvPr id="4" name="Picture 2" descr="Risultati immagini per sharepoint online logo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25" y="1911323"/>
            <a:ext cx="3070446" cy="30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524" y="1911324"/>
            <a:ext cx="4896132" cy="327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Opt. 1: Embedded in SharePoint Online</a:t>
            </a:r>
          </a:p>
        </p:txBody>
      </p:sp>
      <p:sp>
        <p:nvSpPr>
          <p:cNvPr id="4" name="Content Placeholder 19"/>
          <p:cNvSpPr>
            <a:spLocks noGrp="1"/>
          </p:cNvSpPr>
          <p:nvPr>
            <p:ph sz="half" idx="1"/>
          </p:nvPr>
        </p:nvSpPr>
        <p:spPr>
          <a:xfrm>
            <a:off x="355298" y="1150661"/>
            <a:ext cx="5248236" cy="4520331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Pros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Centralized 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Easy setup</a:t>
            </a:r>
          </a:p>
          <a:p>
            <a:endParaRPr lang="en-US" dirty="0"/>
          </a:p>
        </p:txBody>
      </p:sp>
      <p:sp>
        <p:nvSpPr>
          <p:cNvPr id="5" name="Content Placeholder 19"/>
          <p:cNvSpPr txBox="1">
            <a:spLocks/>
          </p:cNvSpPr>
          <p:nvPr/>
        </p:nvSpPr>
        <p:spPr bwMode="auto">
          <a:xfrm>
            <a:off x="5916954" y="1150661"/>
            <a:ext cx="5248236" cy="452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402" tIns="43201" rIns="86402" bIns="43201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46" dirty="0">
                <a:solidFill>
                  <a:srgbClr val="FF0000"/>
                </a:solidFill>
              </a:rPr>
              <a:t>Cons</a:t>
            </a:r>
            <a:endParaRPr lang="en-US" sz="2646" dirty="0"/>
          </a:p>
          <a:p>
            <a:r>
              <a:rPr lang="en-US" sz="24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Only reports</a:t>
            </a:r>
          </a:p>
          <a:p>
            <a:r>
              <a:rPr lang="en-US" sz="24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Users won’t use service</a:t>
            </a:r>
          </a:p>
          <a:p>
            <a:r>
              <a:rPr lang="en-US" sz="24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Permissions management</a:t>
            </a:r>
          </a:p>
          <a:p>
            <a:endParaRPr lang="en-US" sz="2646" dirty="0"/>
          </a:p>
        </p:txBody>
      </p:sp>
    </p:spTree>
    <p:extLst>
      <p:ext uri="{BB962C8B-B14F-4D97-AF65-F5344CB8AC3E}">
        <p14:creationId xmlns:p14="http://schemas.microsoft.com/office/powerpoint/2010/main" val="815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Opt. 2: Power BI Embedded</a:t>
            </a:r>
          </a:p>
        </p:txBody>
      </p:sp>
      <p:sp>
        <p:nvSpPr>
          <p:cNvPr id="4" name="Content Placeholder 19"/>
          <p:cNvSpPr>
            <a:spLocks noGrp="1"/>
          </p:cNvSpPr>
          <p:nvPr>
            <p:ph sz="half" idx="1"/>
          </p:nvPr>
        </p:nvSpPr>
        <p:spPr>
          <a:xfrm>
            <a:off x="355298" y="1150661"/>
            <a:ext cx="5248236" cy="4520331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Full custom 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Reports, Dashboards, Datasets and also </a:t>
            </a:r>
            <a:r>
              <a:rPr lang="en-US" sz="2400" dirty="0" smtClean="0"/>
              <a:t>Q&amp;A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/>
              <a:t>End user do not need a Power BI Pro License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Content Placeholder 19"/>
          <p:cNvSpPr txBox="1">
            <a:spLocks/>
          </p:cNvSpPr>
          <p:nvPr/>
        </p:nvSpPr>
        <p:spPr bwMode="auto">
          <a:xfrm>
            <a:off x="5916954" y="1150661"/>
            <a:ext cx="5248236" cy="452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402" tIns="43201" rIns="86402" bIns="43201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46" dirty="0">
                <a:solidFill>
                  <a:srgbClr val="FF0000"/>
                </a:solidFill>
              </a:rPr>
              <a:t>Cons</a:t>
            </a:r>
          </a:p>
          <a:p>
            <a:r>
              <a:rPr lang="en-US" sz="2400" dirty="0"/>
              <a:t>Licensing: buckets of range renders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Registration and management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all service’s features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developer needed</a:t>
            </a:r>
          </a:p>
        </p:txBody>
      </p:sp>
    </p:spTree>
    <p:extLst>
      <p:ext uri="{BB962C8B-B14F-4D97-AF65-F5344CB8AC3E}">
        <p14:creationId xmlns:p14="http://schemas.microsoft.com/office/powerpoint/2010/main" val="346200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need to care about </a:t>
            </a:r>
            <a:r>
              <a:rPr lang="en-US" dirty="0" err="1"/>
              <a:t>dataflows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9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dataflows</a:t>
            </a:r>
            <a:r>
              <a:rPr lang="en-US" dirty="0"/>
              <a:t>: as-is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92109" y="1597544"/>
            <a:ext cx="8092583" cy="1743162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pic>
        <p:nvPicPr>
          <p:cNvPr id="5" name="Picture 6" descr="Risultati immagini per database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5362" y="2063359"/>
            <a:ext cx="830922" cy="8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1961532" y="2173357"/>
            <a:ext cx="1564807" cy="610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7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86" y="1926068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608" y="2219140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631" y="2524603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357303" y="2040418"/>
            <a:ext cx="2457767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Power Query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387140" y="2163558"/>
            <a:ext cx="1564807" cy="610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12" name="Picture 6" descr="imag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13" y="1985034"/>
            <a:ext cx="1521087" cy="9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isultati immagini per power bi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79" y="1926068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785481" y="3074829"/>
            <a:ext cx="2457767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Sales.pbix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32611" y="2300100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Customer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48735" y="1973973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Date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543701" y="2676889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Sales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87751" y="3530684"/>
            <a:ext cx="8092583" cy="1743162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pic>
        <p:nvPicPr>
          <p:cNvPr id="19" name="Picture 6" descr="Risultati immagini per database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005" y="3996500"/>
            <a:ext cx="830922" cy="8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957174" y="4106497"/>
            <a:ext cx="1564807" cy="610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21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228" y="3859209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51" y="4152280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73" y="4457743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1352945" y="3973559"/>
            <a:ext cx="2457767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Power Query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5382782" y="4096699"/>
            <a:ext cx="1564807" cy="610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26" name="Picture 6" descr="imag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055" y="3918175"/>
            <a:ext cx="1521087" cy="9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isultati immagini per power bi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921" y="3859208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81123" y="5007970"/>
            <a:ext cx="2457767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Purchases.pbix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4328253" y="4233241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Vendor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3944377" y="3907113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Date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539343" y="4610030"/>
            <a:ext cx="1364449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Purchases</a:t>
            </a:r>
          </a:p>
        </p:txBody>
      </p:sp>
      <p:sp>
        <p:nvSpPr>
          <p:cNvPr id="32" name="Oval 31"/>
          <p:cNvSpPr/>
          <p:nvPr/>
        </p:nvSpPr>
        <p:spPr>
          <a:xfrm>
            <a:off x="4068555" y="1926068"/>
            <a:ext cx="688025" cy="293072"/>
          </a:xfrm>
          <a:prstGeom prst="ellipse">
            <a:avLst/>
          </a:prstGeom>
          <a:noFill/>
          <a:ln w="28575">
            <a:solidFill>
              <a:srgbClr val="ED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33" name="Oval 32"/>
          <p:cNvSpPr/>
          <p:nvPr/>
        </p:nvSpPr>
        <p:spPr>
          <a:xfrm>
            <a:off x="4072653" y="3875985"/>
            <a:ext cx="688025" cy="293072"/>
          </a:xfrm>
          <a:prstGeom prst="ellipse">
            <a:avLst/>
          </a:prstGeom>
          <a:noFill/>
          <a:ln w="28575">
            <a:solidFill>
              <a:srgbClr val="ED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</p:spTree>
    <p:extLst>
      <p:ext uri="{BB962C8B-B14F-4D97-AF65-F5344CB8AC3E}">
        <p14:creationId xmlns:p14="http://schemas.microsoft.com/office/powerpoint/2010/main" val="10022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/>
      <p:bldP spid="11" grpId="0" animBg="1"/>
      <p:bldP spid="14" grpId="0"/>
      <p:bldP spid="15" grpId="0"/>
      <p:bldP spid="16" grpId="0"/>
      <p:bldP spid="17" grpId="0"/>
      <p:bldP spid="18" grpId="0" animBg="1"/>
      <p:bldP spid="20" grpId="0" animBg="1"/>
      <p:bldP spid="24" grpId="0"/>
      <p:bldP spid="25" grpId="0" animBg="1"/>
      <p:bldP spid="28" grpId="0"/>
      <p:bldP spid="29" grpId="0"/>
      <p:bldP spid="30" grpId="0"/>
      <p:bldP spid="31" grpId="0"/>
      <p:bldP spid="32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dataflows</a:t>
            </a:r>
            <a:r>
              <a:rPr lang="en-US" dirty="0"/>
              <a:t>: a new paradigm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92109" y="1405129"/>
            <a:ext cx="5081592" cy="3901196"/>
          </a:xfrm>
          <a:prstGeom prst="round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pic>
        <p:nvPicPr>
          <p:cNvPr id="5" name="Picture 6" descr="Risultati immagini per database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2058" y="1746499"/>
            <a:ext cx="830922" cy="8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isultati immagini per table icon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82" y="1609208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304" y="1902279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27" y="2207742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106" y="2020352"/>
            <a:ext cx="1521087" cy="9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isultati immagini per power bi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94" y="1948700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086121" y="3145636"/>
            <a:ext cx="2457767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Sales.pbix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469307" y="1983239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Customer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085431" y="1657112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Date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680397" y="2360029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Sales</a:t>
            </a:r>
          </a:p>
        </p:txBody>
      </p:sp>
      <p:pic>
        <p:nvPicPr>
          <p:cNvPr id="15" name="Picture 6" descr="Risultati immagini per database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2058" y="2825777"/>
            <a:ext cx="830922" cy="8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2109347" y="3030606"/>
            <a:ext cx="1439214" cy="421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17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17" y="2809947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339" y="3115410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2048873" y="2776767"/>
            <a:ext cx="1478940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512" dirty="0"/>
              <a:t>PQ in dataflows</a:t>
            </a:r>
          </a:p>
        </p:txBody>
      </p:sp>
      <p:pic>
        <p:nvPicPr>
          <p:cNvPr id="20" name="Picture 6" descr="imag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106" y="3527943"/>
            <a:ext cx="1521087" cy="9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isultati immagini per power bi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94" y="3486643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8028222" y="4683579"/>
            <a:ext cx="2457767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Purchases.pbix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124319" y="2890907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Vendor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335409" y="3267696"/>
            <a:ext cx="1364449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Purchases</a:t>
            </a:r>
          </a:p>
        </p:txBody>
      </p:sp>
      <p:sp>
        <p:nvSpPr>
          <p:cNvPr id="25" name="Right Arrow 24"/>
          <p:cNvSpPr/>
          <p:nvPr/>
        </p:nvSpPr>
        <p:spPr>
          <a:xfrm rot="8826718">
            <a:off x="5108458" y="3434034"/>
            <a:ext cx="2627703" cy="109110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sp>
        <p:nvSpPr>
          <p:cNvPr id="26" name="Rounded Rectangle 25"/>
          <p:cNvSpPr/>
          <p:nvPr/>
        </p:nvSpPr>
        <p:spPr>
          <a:xfrm>
            <a:off x="3574180" y="1518586"/>
            <a:ext cx="1986113" cy="21381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7" name="Right Arrow 26"/>
          <p:cNvSpPr/>
          <p:nvPr/>
        </p:nvSpPr>
        <p:spPr>
          <a:xfrm>
            <a:off x="2104797" y="2038628"/>
            <a:ext cx="1439214" cy="421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044323" y="1784789"/>
            <a:ext cx="1478940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512" dirty="0"/>
              <a:t>PQ in dataflows</a:t>
            </a:r>
          </a:p>
        </p:txBody>
      </p:sp>
      <p:sp>
        <p:nvSpPr>
          <p:cNvPr id="29" name="Right Arrow 28"/>
          <p:cNvSpPr/>
          <p:nvPr/>
        </p:nvSpPr>
        <p:spPr>
          <a:xfrm rot="5400000">
            <a:off x="4211690" y="3879189"/>
            <a:ext cx="747103" cy="421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879" y="4488556"/>
            <a:ext cx="675627" cy="529968"/>
          </a:xfrm>
          <a:prstGeom prst="rect">
            <a:avLst/>
          </a:prstGeom>
        </p:spPr>
      </p:pic>
      <p:pic>
        <p:nvPicPr>
          <p:cNvPr id="31" name="Picture 4" descr="Risultati immagini per clou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5" y="4010484"/>
            <a:ext cx="1879485" cy="136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2743410" y="4558362"/>
            <a:ext cx="1601201" cy="26587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23" dirty="0"/>
              <a:t>Azure Data Lake Storage V2 (CDM)</a:t>
            </a:r>
          </a:p>
        </p:txBody>
      </p:sp>
    </p:spTree>
    <p:extLst>
      <p:ext uri="{BB962C8B-B14F-4D97-AF65-F5344CB8AC3E}">
        <p14:creationId xmlns:p14="http://schemas.microsoft.com/office/powerpoint/2010/main" val="325768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/>
      <p:bldP spid="13" grpId="0"/>
      <p:bldP spid="14" grpId="0"/>
      <p:bldP spid="16" grpId="0" animBg="1"/>
      <p:bldP spid="19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dataflows</a:t>
            </a:r>
            <a:r>
              <a:rPr lang="en-US" dirty="0" smtClean="0"/>
              <a:t>: 2 steps forward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92109" y="1405129"/>
            <a:ext cx="5081592" cy="3901196"/>
          </a:xfrm>
          <a:prstGeom prst="round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pic>
        <p:nvPicPr>
          <p:cNvPr id="5" name="Picture 6" descr="Risultati immagini per database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2058" y="1746499"/>
            <a:ext cx="830922" cy="8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isultati immagini per table icon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82" y="1609208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304" y="1902279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27" y="2207742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isultati immagini per power bi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24" y="1584358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469307" y="1983239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Customer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085431" y="1657112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Date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80397" y="2360029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Sales</a:t>
            </a:r>
          </a:p>
        </p:txBody>
      </p:sp>
      <p:pic>
        <p:nvPicPr>
          <p:cNvPr id="13" name="Picture 6" descr="Risultati immagini per database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2058" y="2825777"/>
            <a:ext cx="830922" cy="8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09347" y="3030606"/>
            <a:ext cx="1439214" cy="421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15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17" y="2809947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339" y="3115410"/>
            <a:ext cx="506970" cy="5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2048873" y="2776767"/>
            <a:ext cx="1478940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512" dirty="0"/>
              <a:t>PQ in dataflows</a:t>
            </a:r>
          </a:p>
        </p:txBody>
      </p:sp>
      <p:pic>
        <p:nvPicPr>
          <p:cNvPr id="18" name="Picture 2" descr="Risultati immagini per power bi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24" y="2838868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4124319" y="2890907"/>
            <a:ext cx="921844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Vendor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335409" y="3267696"/>
            <a:ext cx="1364449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512" dirty="0"/>
              <a:t>Purchases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74180" y="1518586"/>
            <a:ext cx="1986113" cy="21381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22" name="Right Arrow 21"/>
          <p:cNvSpPr/>
          <p:nvPr/>
        </p:nvSpPr>
        <p:spPr>
          <a:xfrm>
            <a:off x="2104797" y="2038628"/>
            <a:ext cx="1439214" cy="421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044323" y="1784789"/>
            <a:ext cx="1478940" cy="265876"/>
          </a:xfrm>
          <a:prstGeom prst="rect">
            <a:avLst/>
          </a:prstGeom>
        </p:spPr>
        <p:txBody>
          <a:bodyPr vert="horz" lIns="86402" tIns="43201" rIns="86402" bIns="4320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512" dirty="0"/>
              <a:t>PQ in dataflows</a:t>
            </a:r>
          </a:p>
        </p:txBody>
      </p:sp>
      <p:sp>
        <p:nvSpPr>
          <p:cNvPr id="24" name="Right Arrow 23"/>
          <p:cNvSpPr/>
          <p:nvPr/>
        </p:nvSpPr>
        <p:spPr>
          <a:xfrm rot="5400000">
            <a:off x="4211690" y="3879189"/>
            <a:ext cx="747103" cy="421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879" y="4488556"/>
            <a:ext cx="675627" cy="529968"/>
          </a:xfrm>
          <a:prstGeom prst="rect">
            <a:avLst/>
          </a:prstGeom>
        </p:spPr>
      </p:pic>
      <p:pic>
        <p:nvPicPr>
          <p:cNvPr id="26" name="Picture 4" descr="Risultati immagini per cloud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5" y="4010484"/>
            <a:ext cx="1879485" cy="136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2743410" y="4558362"/>
            <a:ext cx="1601201" cy="26587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23" dirty="0"/>
              <a:t>Azure Data Lake Storage V2 (CDM)</a:t>
            </a:r>
          </a:p>
        </p:txBody>
      </p:sp>
      <p:sp>
        <p:nvSpPr>
          <p:cNvPr id="28" name="Right Arrow 27"/>
          <p:cNvSpPr/>
          <p:nvPr/>
        </p:nvSpPr>
        <p:spPr>
          <a:xfrm rot="19364250">
            <a:off x="5003862" y="3731821"/>
            <a:ext cx="1663941" cy="4212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0491" y="2629023"/>
            <a:ext cx="868815" cy="868815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584299" y="3533572"/>
            <a:ext cx="1601201" cy="26587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23" dirty="0"/>
              <a:t>Power BI Dataset</a:t>
            </a:r>
          </a:p>
        </p:txBody>
      </p:sp>
      <p:pic>
        <p:nvPicPr>
          <p:cNvPr id="31" name="Picture 2" descr="Risultati immagini per power bi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24" y="4089820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Left Arrow Callout 31"/>
          <p:cNvSpPr/>
          <p:nvPr/>
        </p:nvSpPr>
        <p:spPr>
          <a:xfrm>
            <a:off x="8029345" y="1405129"/>
            <a:ext cx="2295427" cy="3901196"/>
          </a:xfrm>
          <a:prstGeom prst="leftArrowCallou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094071" y="1159949"/>
            <a:ext cx="1601201" cy="26587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23" dirty="0">
                <a:solidFill>
                  <a:srgbClr val="FF0000"/>
                </a:solidFill>
              </a:rPr>
              <a:t>Data Preparation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534507" y="1142770"/>
            <a:ext cx="1601201" cy="26587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23" dirty="0">
                <a:solidFill>
                  <a:srgbClr val="FF0000"/>
                </a:solidFill>
              </a:rPr>
              <a:t>Data Modeling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8759282" y="1135191"/>
            <a:ext cx="1601201" cy="26587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323" dirty="0">
                <a:solidFill>
                  <a:srgbClr val="FF0000"/>
                </a:solidFill>
              </a:rPr>
              <a:t>Data Presentation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6203776" y="1297141"/>
            <a:ext cx="2804" cy="4223968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382400" y="1291671"/>
            <a:ext cx="15996" cy="4212158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7296" y="3878250"/>
            <a:ext cx="1252049" cy="1731227"/>
          </a:xfrm>
          <a:prstGeom prst="rect">
            <a:avLst/>
          </a:prstGeom>
        </p:spPr>
      </p:pic>
      <p:pic>
        <p:nvPicPr>
          <p:cNvPr id="39" name="Picture 6" descr="image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286" y="2279474"/>
            <a:ext cx="676987" cy="43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285" y="4786791"/>
            <a:ext cx="676987" cy="43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image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286" y="3559363"/>
            <a:ext cx="676987" cy="43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1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/>
      <p:bldP spid="12" grpId="0"/>
      <p:bldP spid="14" grpId="0" animBg="1"/>
      <p:bldP spid="17" grpId="0"/>
      <p:bldP spid="19" grpId="0"/>
      <p:bldP spid="20" grpId="0"/>
      <p:bldP spid="21" grpId="0" animBg="1"/>
      <p:bldP spid="22" grpId="0" animBg="1"/>
      <p:bldP spid="23" grpId="0"/>
      <p:bldP spid="24" grpId="0" animBg="1"/>
      <p:bldP spid="27" grpId="0"/>
      <p:bldP spid="28" grpId="0" animBg="1"/>
      <p:bldP spid="30" grpId="0"/>
      <p:bldP spid="32" grpId="0" animBg="1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" b="550"/>
          <a:stretch>
            <a:fillRect/>
          </a:stretch>
        </p:blipFill>
        <p:spPr>
          <a:xfrm>
            <a:off x="8053970" y="1358873"/>
            <a:ext cx="2555276" cy="3368693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07" y="1110905"/>
            <a:ext cx="5082137" cy="1169162"/>
          </a:xfrm>
        </p:spPr>
        <p:txBody>
          <a:bodyPr/>
          <a:lstStyle/>
          <a:p>
            <a:r>
              <a:rPr lang="en-US" sz="4158" dirty="0"/>
              <a:t>Riccardo Perico</a:t>
            </a:r>
            <a:br>
              <a:rPr lang="en-US" sz="4158" dirty="0"/>
            </a:br>
            <a:r>
              <a:rPr lang="it-IT" sz="2268" dirty="0">
                <a:hlinkClick r:id="rId3"/>
              </a:rPr>
              <a:t>rperico@solidq.com</a:t>
            </a:r>
            <a:r>
              <a:rPr lang="it-IT" sz="2268" dirty="0"/>
              <a:t> | @R1k91       |</a:t>
            </a:r>
            <a:r>
              <a:rPr lang="it-IT" sz="3024" dirty="0"/>
              <a:t/>
            </a:r>
            <a:br>
              <a:rPr lang="it-IT" sz="3024" dirty="0"/>
            </a:br>
            <a:endParaRPr lang="en-US" sz="4158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8B59CFA-6BC8-447C-A9E6-59CF0054AC76}"/>
              </a:ext>
            </a:extLst>
          </p:cNvPr>
          <p:cNvSpPr txBox="1">
            <a:spLocks/>
          </p:cNvSpPr>
          <p:nvPr/>
        </p:nvSpPr>
        <p:spPr>
          <a:xfrm>
            <a:off x="678107" y="2111888"/>
            <a:ext cx="7193234" cy="32733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it-IT" sz="2268" dirty="0"/>
              <a:t>Data Platform &amp; BI Specialist @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it-IT" sz="2268" dirty="0"/>
              <a:t>10 years in Microsoft «Data Realm»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it-IT" sz="2268" dirty="0"/>
              <a:t>MCP: MTA, MCSA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it-IT" sz="2268" dirty="0"/>
              <a:t>Speaker at Azure Saturday, SQL Saturday and DIAD tutor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it-IT" sz="2268" dirty="0"/>
              <a:t>	</a:t>
            </a:r>
          </a:p>
          <a:p>
            <a:pPr marL="0" indent="0">
              <a:lnSpc>
                <a:spcPct val="160000"/>
              </a:lnSpc>
              <a:buNone/>
            </a:pPr>
            <a:endParaRPr lang="it-IT" sz="2268" dirty="0"/>
          </a:p>
        </p:txBody>
      </p:sp>
      <p:pic>
        <p:nvPicPr>
          <p:cNvPr id="12" name="Picture 11" descr="MCSA: SQL 2016 Business Intelligence Development - Certified 2019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773" y="3453250"/>
            <a:ext cx="569466" cy="56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MTA: Database Fundamentals - Certified 2016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69" y="3453250"/>
            <a:ext cx="569466" cy="56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7" y="4620016"/>
            <a:ext cx="2537726" cy="674664"/>
          </a:xfrm>
          <a:prstGeom prst="rect">
            <a:avLst/>
          </a:prstGeom>
        </p:spPr>
      </p:pic>
      <p:pic>
        <p:nvPicPr>
          <p:cNvPr id="1028" name="Picture 4" descr="Risultati immagini per solidq logo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590" y="2111887"/>
            <a:ext cx="1953580" cy="65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isultati immagini per logo twitter senza sfond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185" y="1737208"/>
            <a:ext cx="480982" cy="33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Risultati immagini per linkedin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58" y="1739505"/>
            <a:ext cx="335894" cy="33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7335" y="4651956"/>
            <a:ext cx="1921732" cy="610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0244" y="4620016"/>
            <a:ext cx="2057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0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dataflows</a:t>
            </a:r>
            <a:r>
              <a:rPr lang="en-US" dirty="0"/>
              <a:t>: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Centralization of data preparation (reusability and standardization)</a:t>
            </a:r>
          </a:p>
          <a:p>
            <a:r>
              <a:rPr lang="en-US" dirty="0"/>
              <a:t>Isolating refresh (1 table a time)</a:t>
            </a:r>
          </a:p>
          <a:p>
            <a:r>
              <a:rPr lang="en-US" dirty="0"/>
              <a:t>Attach an existing ADLS v2 (preview)</a:t>
            </a:r>
          </a:p>
          <a:p>
            <a:r>
              <a:rPr lang="en-US" dirty="0"/>
              <a:t>Speed up dataset refresh</a:t>
            </a:r>
          </a:p>
          <a:p>
            <a:endParaRPr lang="en-US" dirty="0"/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26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dataflows</a:t>
            </a:r>
            <a:r>
              <a:rPr lang="en-US" dirty="0"/>
              <a:t>: summary pt.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8600" y="1297535"/>
            <a:ext cx="7438290" cy="41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Mode: Live Connection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90" y="1196454"/>
            <a:ext cx="3115209" cy="3866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962" y="5118550"/>
            <a:ext cx="10272278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1" dirty="0">
                <a:hlinkClick r:id="rId4"/>
              </a:rPr>
              <a:t>https://ssbipolar.com/2019/10/14/power-bite-dataflows-vs-datasets/</a:t>
            </a:r>
            <a:endParaRPr lang="en-US" sz="170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43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Demo: dataflows, datasets, refresh... all in!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0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have some advisable scenarios?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6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guidelines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8224151"/>
              </p:ext>
            </p:extLst>
          </p:nvPr>
        </p:nvGraphicFramePr>
        <p:xfrm>
          <a:off x="631604" y="1297535"/>
          <a:ext cx="10271636" cy="3226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585">
                  <a:extLst>
                    <a:ext uri="{9D8B030D-6E8A-4147-A177-3AD203B41FA5}">
                      <a16:colId xmlns:a16="http://schemas.microsoft.com/office/drawing/2014/main" val="1048121317"/>
                    </a:ext>
                  </a:extLst>
                </a:gridCol>
                <a:gridCol w="1166432">
                  <a:extLst>
                    <a:ext uri="{9D8B030D-6E8A-4147-A177-3AD203B41FA5}">
                      <a16:colId xmlns:a16="http://schemas.microsoft.com/office/drawing/2014/main" val="3381199735"/>
                    </a:ext>
                  </a:extLst>
                </a:gridCol>
                <a:gridCol w="1278755">
                  <a:extLst>
                    <a:ext uri="{9D8B030D-6E8A-4147-A177-3AD203B41FA5}">
                      <a16:colId xmlns:a16="http://schemas.microsoft.com/office/drawing/2014/main" val="1596802849"/>
                    </a:ext>
                  </a:extLst>
                </a:gridCol>
                <a:gridCol w="6202864">
                  <a:extLst>
                    <a:ext uri="{9D8B030D-6E8A-4147-A177-3AD203B41FA5}">
                      <a16:colId xmlns:a16="http://schemas.microsoft.com/office/drawing/2014/main" val="3311532715"/>
                    </a:ext>
                  </a:extLst>
                </a:gridCol>
              </a:tblGrid>
              <a:tr h="37495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Relational</a:t>
                      </a:r>
                      <a:r>
                        <a:rPr lang="en-US" sz="1400" baseline="0" dirty="0" smtClean="0"/>
                        <a:t> DWH </a:t>
                      </a:r>
                      <a:endParaRPr lang="en-US" sz="1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AAS/SSAS</a:t>
                      </a:r>
                      <a:endParaRPr lang="en-US" sz="1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Model Size</a:t>
                      </a:r>
                      <a:endParaRPr lang="en-US" sz="14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Advice</a:t>
                      </a:r>
                      <a:endParaRPr lang="en-US" sz="14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4275481024"/>
                  </a:ext>
                </a:extLst>
              </a:tr>
              <a:tr h="60481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Yes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Under 1 GB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Storage</a:t>
                      </a:r>
                      <a:r>
                        <a:rPr lang="en-US" sz="1100" baseline="0" dirty="0" smtClean="0"/>
                        <a:t> Mode: Import Data</a:t>
                      </a:r>
                      <a:br>
                        <a:rPr lang="en-US" sz="1100" baseline="0" dirty="0" smtClean="0"/>
                      </a:br>
                      <a:r>
                        <a:rPr lang="en-US" sz="1100" baseline="0" dirty="0" smtClean="0"/>
                        <a:t>License: Pro</a:t>
                      </a:r>
                      <a:r>
                        <a:rPr lang="en-US" sz="1100" dirty="0" smtClean="0"/>
                        <a:t/>
                      </a:r>
                      <a:br>
                        <a:rPr lang="en-US" sz="1100" dirty="0" smtClean="0"/>
                      </a:br>
                      <a:r>
                        <a:rPr lang="en-US" sz="1100" dirty="0" smtClean="0"/>
                        <a:t>Data</a:t>
                      </a:r>
                      <a:r>
                        <a:rPr lang="en-US" sz="1100" baseline="0" dirty="0" smtClean="0"/>
                        <a:t> Preparation: Power Query or </a:t>
                      </a:r>
                      <a:r>
                        <a:rPr lang="en-US" sz="1100" baseline="0" dirty="0" err="1" smtClean="0"/>
                        <a:t>dataflows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960677213"/>
                  </a:ext>
                </a:extLst>
              </a:tr>
              <a:tr h="60481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Under</a:t>
                      </a:r>
                      <a:r>
                        <a:rPr lang="en-US" sz="1100" baseline="0" dirty="0" smtClean="0"/>
                        <a:t> 1 GB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Storage</a:t>
                      </a:r>
                      <a:r>
                        <a:rPr lang="en-US" sz="1100" baseline="0" dirty="0" smtClean="0"/>
                        <a:t> Mode: Import Data (also shared dataset)</a:t>
                      </a:r>
                      <a:br>
                        <a:rPr lang="en-US" sz="1100" baseline="0" dirty="0" smtClean="0"/>
                      </a:br>
                      <a:r>
                        <a:rPr lang="en-US" sz="1100" baseline="0" dirty="0" smtClean="0"/>
                        <a:t>License: Pro</a:t>
                      </a:r>
                      <a:r>
                        <a:rPr lang="en-US" sz="1100" dirty="0" smtClean="0"/>
                        <a:t/>
                      </a:r>
                      <a:br>
                        <a:rPr lang="en-US" sz="1100" dirty="0" smtClean="0"/>
                      </a:br>
                      <a:r>
                        <a:rPr lang="en-US" sz="1100" dirty="0" smtClean="0"/>
                        <a:t>Data</a:t>
                      </a:r>
                      <a:r>
                        <a:rPr lang="en-US" sz="1100" baseline="0" dirty="0" smtClean="0"/>
                        <a:t> Preparation: </a:t>
                      </a:r>
                      <a:r>
                        <a:rPr lang="en-US" sz="1100" baseline="0" dirty="0" err="1" smtClean="0"/>
                        <a:t>dataflows</a:t>
                      </a:r>
                      <a:endParaRPr lang="en-US" sz="1100" dirty="0" smtClean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3677590385"/>
                  </a:ext>
                </a:extLst>
              </a:tr>
              <a:tr h="43201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Yes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Yes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Storage</a:t>
                      </a:r>
                      <a:r>
                        <a:rPr lang="en-US" sz="1100" baseline="0" dirty="0" smtClean="0"/>
                        <a:t> Mode: Live Query Connection</a:t>
                      </a:r>
                    </a:p>
                    <a:p>
                      <a:r>
                        <a:rPr lang="en-US" sz="1100" baseline="0" dirty="0" smtClean="0"/>
                        <a:t>License: Pro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3056585249"/>
                  </a:ext>
                </a:extLst>
              </a:tr>
              <a:tr h="60481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Yes/No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Over 1 GB 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Storage</a:t>
                      </a:r>
                      <a:r>
                        <a:rPr lang="en-US" sz="1100" baseline="0" dirty="0" smtClean="0"/>
                        <a:t> Mode: Import Data</a:t>
                      </a:r>
                      <a:br>
                        <a:rPr lang="en-US" sz="1100" baseline="0" dirty="0" smtClean="0"/>
                      </a:br>
                      <a:r>
                        <a:rPr lang="en-US" sz="1100" baseline="0" dirty="0" smtClean="0"/>
                        <a:t>License: Premium</a:t>
                      </a:r>
                      <a:r>
                        <a:rPr lang="en-US" sz="1100" dirty="0" smtClean="0"/>
                        <a:t/>
                      </a:r>
                      <a:br>
                        <a:rPr lang="en-US" sz="1100" dirty="0" smtClean="0"/>
                      </a:br>
                      <a:r>
                        <a:rPr lang="en-US" sz="1100" dirty="0" smtClean="0"/>
                        <a:t>Data</a:t>
                      </a:r>
                      <a:r>
                        <a:rPr lang="en-US" sz="1100" baseline="0" dirty="0" smtClean="0"/>
                        <a:t> Preparation: Power Query or </a:t>
                      </a:r>
                      <a:r>
                        <a:rPr lang="en-US" sz="1100" baseline="0" dirty="0" err="1" smtClean="0"/>
                        <a:t>dataflows</a:t>
                      </a:r>
                      <a:endParaRPr lang="en-US" sz="1100" dirty="0" smtClean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2880937462"/>
                  </a:ext>
                </a:extLst>
              </a:tr>
              <a:tr h="60481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Yes/No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Over 1 GB</a:t>
                      </a:r>
                      <a:endParaRPr lang="en-US" sz="1100" dirty="0"/>
                    </a:p>
                  </a:txBody>
                  <a:tcPr marL="86402" marR="86402" marT="43201" marB="4320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Storage</a:t>
                      </a:r>
                      <a:r>
                        <a:rPr lang="en-US" sz="1100" baseline="0" dirty="0" smtClean="0"/>
                        <a:t> Mode: Direct Query or Dual Mode with Aggregations</a:t>
                      </a:r>
                      <a:br>
                        <a:rPr lang="en-US" sz="1100" baseline="0" dirty="0" smtClean="0"/>
                      </a:br>
                      <a:r>
                        <a:rPr lang="en-US" sz="1100" baseline="0" dirty="0" smtClean="0"/>
                        <a:t>License: Pro</a:t>
                      </a:r>
                      <a:r>
                        <a:rPr lang="en-US" sz="1100" dirty="0" smtClean="0"/>
                        <a:t/>
                      </a:r>
                      <a:br>
                        <a:rPr lang="en-US" sz="1100" dirty="0" smtClean="0"/>
                      </a:br>
                      <a:r>
                        <a:rPr lang="en-US" sz="1100" dirty="0" smtClean="0"/>
                        <a:t>Data</a:t>
                      </a:r>
                      <a:r>
                        <a:rPr lang="en-US" sz="1100" baseline="0" dirty="0" smtClean="0"/>
                        <a:t> Preparation: Power Query</a:t>
                      </a:r>
                      <a:endParaRPr lang="en-US" sz="1100" dirty="0" smtClean="0"/>
                    </a:p>
                  </a:txBody>
                  <a:tcPr marL="86402" marR="86402" marT="43201" marB="43201"/>
                </a:tc>
                <a:extLst>
                  <a:ext uri="{0D108BD9-81ED-4DB2-BD59-A6C34878D82A}">
                    <a16:rowId xmlns:a16="http://schemas.microsoft.com/office/drawing/2014/main" val="3472065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90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Live or Import? </a:t>
            </a:r>
            <a:r>
              <a:rPr lang="it-IT" sz="3200" dirty="0">
                <a:hlinkClick r:id="rId3"/>
              </a:rPr>
              <a:t>http://tiny.cc/fa9uaz</a:t>
            </a:r>
            <a:endParaRPr lang="it-IT" sz="3200" dirty="0"/>
          </a:p>
          <a:p>
            <a:r>
              <a:rPr lang="it-IT" sz="3200" dirty="0"/>
              <a:t>Gateway </a:t>
            </a:r>
            <a:r>
              <a:rPr lang="it-IT" sz="3200" dirty="0">
                <a:hlinkClick r:id="rId4"/>
              </a:rPr>
              <a:t>http://tiny.cc/lb9uaz</a:t>
            </a:r>
            <a:endParaRPr lang="it-IT" sz="3200" dirty="0"/>
          </a:p>
          <a:p>
            <a:r>
              <a:rPr lang="en-US" sz="3200" dirty="0"/>
              <a:t>PowerShell Cmdlets for data gateway: </a:t>
            </a:r>
            <a:r>
              <a:rPr lang="en-US" sz="3200" dirty="0">
                <a:hlinkClick r:id="rId5"/>
              </a:rPr>
              <a:t>http://tiny.cc/ebia1</a:t>
            </a:r>
            <a:endParaRPr lang="it-IT" sz="3200" dirty="0"/>
          </a:p>
          <a:p>
            <a:r>
              <a:rPr lang="en-US" sz="3200" dirty="0"/>
              <a:t>Incremental Refresh: </a:t>
            </a:r>
            <a:r>
              <a:rPr lang="en-US" sz="3200" dirty="0">
                <a:hlinkClick r:id="rId6"/>
              </a:rPr>
              <a:t>http://tiny.cc/4c9uaz</a:t>
            </a:r>
            <a:r>
              <a:rPr lang="en-US" sz="3200" dirty="0"/>
              <a:t> </a:t>
            </a:r>
          </a:p>
          <a:p>
            <a:r>
              <a:rPr lang="en-US" sz="3200" dirty="0" err="1"/>
              <a:t>dataflows</a:t>
            </a:r>
            <a:r>
              <a:rPr lang="en-US" sz="3200" dirty="0"/>
              <a:t> &amp; CDM: </a:t>
            </a:r>
            <a:r>
              <a:rPr lang="en-US" sz="3200" dirty="0">
                <a:hlinkClick r:id="rId7"/>
              </a:rPr>
              <a:t>http://tiny.cc/5d9uaz</a:t>
            </a:r>
            <a:endParaRPr lang="en-US" sz="3200" dirty="0"/>
          </a:p>
          <a:p>
            <a:r>
              <a:rPr lang="en-US" sz="3200" dirty="0" err="1"/>
              <a:t>Dataflows</a:t>
            </a:r>
            <a:r>
              <a:rPr lang="en-US" sz="3200" dirty="0"/>
              <a:t> best practices: </a:t>
            </a:r>
            <a:r>
              <a:rPr lang="en-US" sz="3200" dirty="0">
                <a:hlinkClick r:id="rId8"/>
              </a:rPr>
              <a:t>http://tiny.cc/dmgebi</a:t>
            </a:r>
            <a:r>
              <a:rPr lang="en-US" sz="3200" dirty="0"/>
              <a:t> </a:t>
            </a:r>
          </a:p>
          <a:p>
            <a:r>
              <a:rPr lang="en-US" sz="3200" dirty="0"/>
              <a:t>Shared Datasets replace SSAS: </a:t>
            </a:r>
            <a:r>
              <a:rPr lang="en-US" sz="3200" dirty="0">
                <a:hlinkClick r:id="rId9"/>
              </a:rPr>
              <a:t>http://tiny.cc/8imtbz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03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" b="550"/>
          <a:stretch>
            <a:fillRect/>
          </a:stretch>
        </p:blipFill>
        <p:spPr>
          <a:xfrm>
            <a:off x="8053970" y="1358873"/>
            <a:ext cx="2555276" cy="3368693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07" y="1110905"/>
            <a:ext cx="5082137" cy="1169162"/>
          </a:xfrm>
        </p:spPr>
        <p:txBody>
          <a:bodyPr/>
          <a:lstStyle/>
          <a:p>
            <a:r>
              <a:rPr lang="en-US" sz="4158" dirty="0"/>
              <a:t>Riccardo Perico</a:t>
            </a:r>
            <a:br>
              <a:rPr lang="en-US" sz="4158" dirty="0"/>
            </a:br>
            <a:r>
              <a:rPr lang="it-IT" sz="2268" dirty="0">
                <a:hlinkClick r:id="rId3"/>
              </a:rPr>
              <a:t>rperico@solidq.com</a:t>
            </a:r>
            <a:r>
              <a:rPr lang="it-IT" sz="2268" dirty="0"/>
              <a:t> | @R1k91       |</a:t>
            </a:r>
            <a:r>
              <a:rPr lang="it-IT" sz="3024" dirty="0"/>
              <a:t/>
            </a:r>
            <a:br>
              <a:rPr lang="it-IT" sz="3024" dirty="0"/>
            </a:br>
            <a:endParaRPr lang="en-US" sz="4158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8B59CFA-6BC8-447C-A9E6-59CF0054AC76}"/>
              </a:ext>
            </a:extLst>
          </p:cNvPr>
          <p:cNvSpPr txBox="1">
            <a:spLocks/>
          </p:cNvSpPr>
          <p:nvPr/>
        </p:nvSpPr>
        <p:spPr>
          <a:xfrm>
            <a:off x="678107" y="2111888"/>
            <a:ext cx="7193234" cy="32733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it-IT" sz="2268" dirty="0"/>
              <a:t>Data Platform &amp; BI Specialist @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it-IT" sz="2268" dirty="0"/>
              <a:t>10 years in Microsoft «Data Realm»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it-IT" sz="2268" dirty="0"/>
              <a:t>MCP: MTA, MCSA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it-IT" sz="2268" dirty="0"/>
              <a:t>Speaker at Azure Saturday, SQL Saturday and DIAD tutor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it-IT" sz="2268" dirty="0"/>
              <a:t>	</a:t>
            </a:r>
          </a:p>
          <a:p>
            <a:pPr marL="0" indent="0">
              <a:lnSpc>
                <a:spcPct val="160000"/>
              </a:lnSpc>
              <a:buNone/>
            </a:pPr>
            <a:endParaRPr lang="it-IT" sz="2268" dirty="0"/>
          </a:p>
        </p:txBody>
      </p:sp>
      <p:pic>
        <p:nvPicPr>
          <p:cNvPr id="12" name="Picture 11" descr="MCSA: SQL 2016 Business Intelligence Development - Certified 2019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773" y="3453250"/>
            <a:ext cx="569466" cy="56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MTA: Database Fundamentals - Certified 2016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69" y="3453250"/>
            <a:ext cx="569466" cy="56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7" y="4620016"/>
            <a:ext cx="2537726" cy="674664"/>
          </a:xfrm>
          <a:prstGeom prst="rect">
            <a:avLst/>
          </a:prstGeom>
        </p:spPr>
      </p:pic>
      <p:pic>
        <p:nvPicPr>
          <p:cNvPr id="1028" name="Picture 4" descr="Risultati immagini per solidq logo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590" y="2111887"/>
            <a:ext cx="1953580" cy="65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isultati immagini per logo twitter senza sfond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201" y="1739505"/>
            <a:ext cx="480982" cy="33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Risultati immagini per linkedin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46" y="1739505"/>
            <a:ext cx="335894" cy="33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7335" y="4651956"/>
            <a:ext cx="1921732" cy="610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0244" y="4620016"/>
            <a:ext cx="2057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9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Agenda? The Right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86009" indent="-486009">
              <a:buFont typeface="+mj-lt"/>
              <a:buAutoNum type="arabicPeriod"/>
            </a:pPr>
            <a:r>
              <a:rPr lang="it-IT" dirty="0"/>
              <a:t>What’s </a:t>
            </a:r>
            <a:r>
              <a:rPr lang="it-IT" dirty="0">
                <a:solidFill>
                  <a:srgbClr val="FF0000"/>
                </a:solidFill>
              </a:rPr>
              <a:t>Storage Mode </a:t>
            </a:r>
            <a:r>
              <a:rPr lang="it-IT" dirty="0"/>
              <a:t>and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which one best suits to me?</a:t>
            </a:r>
          </a:p>
          <a:p>
            <a:pPr marL="486009" indent="-486009">
              <a:buFont typeface="+mj-lt"/>
              <a:buAutoNum type="arabicPeriod"/>
            </a:pPr>
            <a:r>
              <a:rPr lang="it-IT" dirty="0"/>
              <a:t>Do I need an </a:t>
            </a:r>
            <a:r>
              <a:rPr lang="en-US" dirty="0"/>
              <a:t>On-premises Data </a:t>
            </a:r>
            <a:r>
              <a:rPr lang="en-US" dirty="0">
                <a:solidFill>
                  <a:srgbClr val="FF0000"/>
                </a:solidFill>
              </a:rPr>
              <a:t>Gateway</a:t>
            </a:r>
            <a:r>
              <a:rPr lang="it-IT" dirty="0"/>
              <a:t>?</a:t>
            </a:r>
          </a:p>
          <a:p>
            <a:pPr marL="486009" indent="-486009">
              <a:buFont typeface="+mj-lt"/>
              <a:buAutoNum type="arabicPeriod"/>
            </a:pPr>
            <a:r>
              <a:rPr lang="it-IT" dirty="0"/>
              <a:t>How to </a:t>
            </a:r>
            <a:r>
              <a:rPr lang="it-IT" dirty="0">
                <a:solidFill>
                  <a:srgbClr val="FF0000"/>
                </a:solidFill>
              </a:rPr>
              <a:t>refresh</a:t>
            </a:r>
            <a:r>
              <a:rPr lang="it-IT" dirty="0"/>
              <a:t> my data?</a:t>
            </a:r>
          </a:p>
          <a:p>
            <a:pPr marL="486009" indent="-486009">
              <a:buFont typeface="+mj-lt"/>
              <a:buAutoNum type="arabicPeriod"/>
            </a:pPr>
            <a:r>
              <a:rPr lang="it-IT" dirty="0"/>
              <a:t>Is it </a:t>
            </a:r>
            <a:r>
              <a:rPr lang="it-IT" dirty="0">
                <a:solidFill>
                  <a:srgbClr val="FF0000"/>
                </a:solidFill>
              </a:rPr>
              <a:t>just on-cloud </a:t>
            </a:r>
            <a:r>
              <a:rPr lang="it-IT" dirty="0"/>
              <a:t>solution?</a:t>
            </a:r>
          </a:p>
          <a:p>
            <a:pPr marL="486009" indent="-486009">
              <a:buFont typeface="+mj-lt"/>
              <a:buAutoNum type="arabicPeriod"/>
            </a:pPr>
            <a:r>
              <a:rPr lang="it-IT" dirty="0"/>
              <a:t>Can I </a:t>
            </a:r>
            <a:r>
              <a:rPr lang="it-IT" dirty="0">
                <a:solidFill>
                  <a:srgbClr val="FF0000"/>
                </a:solidFill>
              </a:rPr>
              <a:t>«encapsulate»</a:t>
            </a:r>
            <a:r>
              <a:rPr lang="it-IT" dirty="0"/>
              <a:t> PowerBI?</a:t>
            </a:r>
          </a:p>
          <a:p>
            <a:pPr marL="486009" indent="-486009">
              <a:buFont typeface="+mj-lt"/>
              <a:buAutoNum type="arabicPeriod"/>
            </a:pPr>
            <a:r>
              <a:rPr lang="it-IT" dirty="0"/>
              <a:t>Do I need to care about </a:t>
            </a:r>
            <a:r>
              <a:rPr lang="it-IT" dirty="0">
                <a:solidFill>
                  <a:srgbClr val="FF0000"/>
                </a:solidFill>
              </a:rPr>
              <a:t>dataflows</a:t>
            </a:r>
            <a:r>
              <a:rPr lang="it-IT" dirty="0"/>
              <a:t>?</a:t>
            </a:r>
          </a:p>
          <a:p>
            <a:pPr marL="486009" indent="-486009">
              <a:buFont typeface="+mj-lt"/>
              <a:buAutoNum type="arabicPeriod"/>
            </a:pPr>
            <a:r>
              <a:rPr lang="en-US" dirty="0"/>
              <a:t>Can I have some </a:t>
            </a:r>
            <a:r>
              <a:rPr lang="en-US" dirty="0">
                <a:solidFill>
                  <a:srgbClr val="FF0000"/>
                </a:solidFill>
              </a:rPr>
              <a:t>advisable scenarios</a:t>
            </a:r>
            <a:r>
              <a:rPr lang="en-US" dirty="0"/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94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Storage Mode and which one best suits to me?</a:t>
            </a:r>
          </a:p>
        </p:txBody>
      </p:sp>
    </p:spTree>
    <p:extLst>
      <p:ext uri="{BB962C8B-B14F-4D97-AF65-F5344CB8AC3E}">
        <p14:creationId xmlns:p14="http://schemas.microsoft.com/office/powerpoint/2010/main" val="74129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Mode: Import 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Picture 2" descr="Risultati immagini per power bi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91" y="2031700"/>
            <a:ext cx="1070172" cy="10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isultati immagini per database 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3264" y="2031700"/>
            <a:ext cx="1283825" cy="128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24" y="3173666"/>
            <a:ext cx="909873" cy="90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Risultati immagini pe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43" y="4017118"/>
            <a:ext cx="909873" cy="9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9422057" y="3323252"/>
            <a:ext cx="0" cy="6938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9895212" y="3323251"/>
            <a:ext cx="0" cy="6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075178" y="4937278"/>
            <a:ext cx="3157799" cy="483442"/>
          </a:xfrm>
          <a:prstGeom prst="rect">
            <a:avLst/>
          </a:prstGeom>
        </p:spPr>
        <p:txBody>
          <a:bodyPr vert="horz" lIns="86402" tIns="43201" rIns="86402" bIns="43201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646" dirty="0"/>
              <a:t>Data Model Cached into RAM</a:t>
            </a:r>
          </a:p>
        </p:txBody>
      </p:sp>
    </p:spTree>
    <p:extLst>
      <p:ext uri="{BB962C8B-B14F-4D97-AF65-F5344CB8AC3E}">
        <p14:creationId xmlns:p14="http://schemas.microsoft.com/office/powerpoint/2010/main" val="420554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53372 0.0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8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Mode: Import 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Model </a:t>
            </a:r>
            <a:r>
              <a:rPr lang="it-IT" b="1" dirty="0"/>
              <a:t>Cached</a:t>
            </a:r>
            <a:r>
              <a:rPr lang="it-IT" dirty="0"/>
              <a:t> inside Power BI Service</a:t>
            </a:r>
          </a:p>
          <a:p>
            <a:r>
              <a:rPr lang="it-IT" dirty="0"/>
              <a:t>High </a:t>
            </a:r>
            <a:r>
              <a:rPr lang="it-IT" b="1" dirty="0"/>
              <a:t>Compression</a:t>
            </a:r>
            <a:r>
              <a:rPr lang="it-IT" dirty="0"/>
              <a:t> thanks to </a:t>
            </a:r>
            <a:r>
              <a:rPr lang="it-IT" dirty="0" smtClean="0"/>
              <a:t>VertiPaq (*)</a:t>
            </a:r>
            <a:endParaRPr lang="it-IT" dirty="0"/>
          </a:p>
          <a:p>
            <a:r>
              <a:rPr lang="it-IT" dirty="0"/>
              <a:t>Full </a:t>
            </a:r>
            <a:r>
              <a:rPr lang="it-IT" b="1" dirty="0"/>
              <a:t>Power BI functionalities and DAX </a:t>
            </a:r>
            <a:r>
              <a:rPr lang="it-IT" dirty="0"/>
              <a:t>functions support</a:t>
            </a:r>
          </a:p>
          <a:p>
            <a:r>
              <a:rPr lang="it-IT" b="1" dirty="0"/>
              <a:t>Multiple Data Sources </a:t>
            </a:r>
            <a:r>
              <a:rPr lang="it-IT" dirty="0"/>
              <a:t>mashup (all available)</a:t>
            </a:r>
          </a:p>
          <a:p>
            <a:r>
              <a:rPr lang="it-IT" b="1" dirty="0"/>
              <a:t>10 GB </a:t>
            </a:r>
            <a:r>
              <a:rPr lang="it-IT" dirty="0"/>
              <a:t>model size for PREMIUM / </a:t>
            </a:r>
            <a:r>
              <a:rPr lang="it-IT" b="1" dirty="0"/>
              <a:t>1 GB </a:t>
            </a:r>
            <a:r>
              <a:rPr lang="it-IT" dirty="0"/>
              <a:t>for PRO</a:t>
            </a:r>
          </a:p>
          <a:p>
            <a:endParaRPr lang="it-IT" dirty="0"/>
          </a:p>
        </p:txBody>
      </p:sp>
      <p:pic>
        <p:nvPicPr>
          <p:cNvPr id="11" name="Picture 2" descr="Risultati immagini per al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42" y="5188453"/>
            <a:ext cx="2301431" cy="9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273538" y="4564184"/>
            <a:ext cx="1484924" cy="6242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models for Power BI Premium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288" y="1550938"/>
            <a:ext cx="3969107" cy="37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94" y="2541068"/>
            <a:ext cx="1367831" cy="13678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5833" y="1924551"/>
            <a:ext cx="1620044" cy="292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6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-0.2550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SS_SQLSaturday_PowerPoint_Template.pptx" id="{60879320-74C0-4E78-93E8-22DA3E300677}" vid="{1627F8FF-D0A3-4039-9535-B3D705CA3F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SQLSatParmaTemplate</Template>
  <TotalTime>31</TotalTime>
  <Words>1300</Words>
  <Application>Microsoft Office PowerPoint</Application>
  <PresentationFormat>Custom</PresentationFormat>
  <Paragraphs>317</Paragraphs>
  <Slides>49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Game of Thrones</vt:lpstr>
      <vt:lpstr>Segoe UI</vt:lpstr>
      <vt:lpstr>Wingdings</vt:lpstr>
      <vt:lpstr>SQLSatOslo 2016</vt:lpstr>
      <vt:lpstr>Image</vt:lpstr>
      <vt:lpstr>EmPower your BI Architecture</vt:lpstr>
      <vt:lpstr>Organizers</vt:lpstr>
      <vt:lpstr>Sponsors</vt:lpstr>
      <vt:lpstr>Riccardo Perico rperico@solidq.com | @R1k91       | </vt:lpstr>
      <vt:lpstr>Agenda? The Right Questions</vt:lpstr>
      <vt:lpstr>What’s Storage Mode and which one best suits to me?</vt:lpstr>
      <vt:lpstr>Storage Mode: Import Mode</vt:lpstr>
      <vt:lpstr>Storage Mode: Import Mode</vt:lpstr>
      <vt:lpstr>Large models for Power BI Premium</vt:lpstr>
      <vt:lpstr>Storage Mode: Direct Query</vt:lpstr>
      <vt:lpstr>Storage Mode: Direct Query</vt:lpstr>
      <vt:lpstr>Direct Query: Quick Tip</vt:lpstr>
      <vt:lpstr>Storage Mode: Live Connection</vt:lpstr>
      <vt:lpstr>Storage Mode: Live Connection</vt:lpstr>
      <vt:lpstr>Storage Mode: Composite Mode</vt:lpstr>
      <vt:lpstr>Do I need an On-premises Data Gateway?</vt:lpstr>
      <vt:lpstr>Let’s draw a typical scenario</vt:lpstr>
      <vt:lpstr>On-Prem Data Gateway is the way</vt:lpstr>
      <vt:lpstr>2 Gateway types</vt:lpstr>
      <vt:lpstr>Gateway: Architecture security</vt:lpstr>
      <vt:lpstr>Gateway: Considerations</vt:lpstr>
      <vt:lpstr>Demo Preview</vt:lpstr>
      <vt:lpstr>On-prem &amp; On-Cloud Mashup</vt:lpstr>
      <vt:lpstr>Demo: Mashup and Gateway </vt:lpstr>
      <vt:lpstr>How to refresh my data? </vt:lpstr>
      <vt:lpstr>Data are old… let’s refresh!</vt:lpstr>
      <vt:lpstr>Too much data?</vt:lpstr>
      <vt:lpstr>PowerPoint Presentation</vt:lpstr>
      <vt:lpstr>Is it just on-cloud solution? </vt:lpstr>
      <vt:lpstr>Cloud is not the only option</vt:lpstr>
      <vt:lpstr>PBI Service Vs PBI Report Server</vt:lpstr>
      <vt:lpstr>Can I «encapsulate» PowerBI?</vt:lpstr>
      <vt:lpstr>Encapsulate Power BI: 2 options</vt:lpstr>
      <vt:lpstr>Opt. 1: Embedded in SharePoint Online</vt:lpstr>
      <vt:lpstr>Opt. 2: Power BI Embedded</vt:lpstr>
      <vt:lpstr>Do I need to care about dataflows? </vt:lpstr>
      <vt:lpstr>dataflows: as-is</vt:lpstr>
      <vt:lpstr>dataflows: a new paradigm</vt:lpstr>
      <vt:lpstr>dataflows: 2 steps forward</vt:lpstr>
      <vt:lpstr>dataflows: pros</vt:lpstr>
      <vt:lpstr>dataflows: summary pt. 1</vt:lpstr>
      <vt:lpstr>Storage Mode: Live Connection</vt:lpstr>
      <vt:lpstr>Demo: dataflows, datasets, refresh... all in! </vt:lpstr>
      <vt:lpstr>Can I have some advisable scenarios? </vt:lpstr>
      <vt:lpstr>Some guidelines</vt:lpstr>
      <vt:lpstr>Useful Links</vt:lpstr>
      <vt:lpstr>Q&amp;A</vt:lpstr>
      <vt:lpstr>Riccardo Perico rperico@solidq.com | @R1k91       | 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 your BI Architecture</dc:title>
  <dc:creator>Riccardo Perico</dc:creator>
  <cp:lastModifiedBy>Riccardo Perico</cp:lastModifiedBy>
  <cp:revision>8</cp:revision>
  <dcterms:created xsi:type="dcterms:W3CDTF">2019-11-23T08:02:31Z</dcterms:created>
  <dcterms:modified xsi:type="dcterms:W3CDTF">2019-11-23T09:24:59Z</dcterms:modified>
</cp:coreProperties>
</file>